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71" r:id="rId2"/>
    <p:sldId id="289" r:id="rId3"/>
    <p:sldId id="290" r:id="rId4"/>
    <p:sldId id="292" r:id="rId5"/>
    <p:sldId id="293" r:id="rId6"/>
    <p:sldId id="302"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01" r:id="rId24"/>
    <p:sldId id="256" r:id="rId25"/>
    <p:sldId id="258" r:id="rId26"/>
    <p:sldId id="262" r:id="rId27"/>
    <p:sldId id="259" r:id="rId28"/>
    <p:sldId id="261" r:id="rId29"/>
    <p:sldId id="263" r:id="rId30"/>
    <p:sldId id="285" r:id="rId31"/>
    <p:sldId id="257" r:id="rId32"/>
    <p:sldId id="294" r:id="rId33"/>
    <p:sldId id="295" r:id="rId34"/>
    <p:sldId id="296" r:id="rId35"/>
    <p:sldId id="297" r:id="rId36"/>
    <p:sldId id="265" r:id="rId37"/>
    <p:sldId id="268" r:id="rId38"/>
    <p:sldId id="298" r:id="rId39"/>
    <p:sldId id="321" r:id="rId40"/>
    <p:sldId id="267" r:id="rId41"/>
    <p:sldId id="269" r:id="rId42"/>
    <p:sldId id="281" r:id="rId43"/>
    <p:sldId id="276" r:id="rId44"/>
    <p:sldId id="278" r:id="rId45"/>
    <p:sldId id="300" r:id="rId46"/>
    <p:sldId id="320" r:id="rId47"/>
    <p:sldId id="322" r:id="rId48"/>
    <p:sldId id="299" r:id="rId49"/>
    <p:sldId id="291"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2736" y="-1398"/>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C88B93-EA1A-4FF0-9DE5-A99A8205B343}" type="datetimeFigureOut">
              <a:rPr lang="en-GB"/>
              <a:pPr>
                <a:defRPr/>
              </a:pPr>
              <a:t>13/09/2013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6E13BCD-7051-4037-98DA-6780F8A970E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7B100-F960-4672-A135-ECC7650F5090}" type="slidenum">
              <a:rPr lang="en-GB">
                <a:cs typeface="Arial" charset="0"/>
              </a:rPr>
              <a:pPr fontAlgn="base">
                <a:spcBef>
                  <a:spcPct val="0"/>
                </a:spcBef>
                <a:spcAft>
                  <a:spcPct val="0"/>
                </a:spcAft>
                <a:defRPr/>
              </a:pPr>
              <a:t>1</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F4D18CCB-A6E3-41D5-99A9-30B93070E079}" type="datetimeFigureOut">
              <a:rPr lang="en-GB"/>
              <a:pPr>
                <a:defRPr/>
              </a:pPr>
              <a:t>13/09/2013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5FAB814-708E-426F-947A-0EE3EE588CD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225203C-AC87-4261-89A4-C8123ACD750C}" type="datetimeFigureOut">
              <a:rPr lang="en-GB"/>
              <a:pPr>
                <a:defRPr/>
              </a:pPr>
              <a:t>13/09/2013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93EA803-B5B2-4B54-81DA-B0D637A4663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775D607-A963-44DC-8512-BEACD9793181}" type="datetimeFigureOut">
              <a:rPr lang="en-GB"/>
              <a:pPr>
                <a:defRPr/>
              </a:pPr>
              <a:t>13/09/2013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ADDB57A-1392-4EA5-AB43-7F1F0C54901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6434138" y="6021388"/>
            <a:ext cx="2530475" cy="720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7565EB-8F16-4939-9268-C76D1978EAE0}" type="datetimeFigureOut">
              <a:rPr lang="en-GB"/>
              <a:pPr>
                <a:defRPr/>
              </a:pPr>
              <a:t>13/09/2013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881F3F-AF72-4A9D-B45E-DA7004A356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686543BF-A8F8-4F97-9700-83580B224DDD}" type="datetimeFigureOut">
              <a:rPr lang="en-GB"/>
              <a:pPr>
                <a:defRPr/>
              </a:pPr>
              <a:t>13/09/2013</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45B3DF7-D52A-4E31-A562-ABCA6FCCB49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1210674-1622-40A6-9D92-EE78B0A4A4E5}" type="datetimeFigureOut">
              <a:rPr lang="en-GB"/>
              <a:pPr>
                <a:defRPr/>
              </a:pPr>
              <a:t>13/09/2013</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D1A0D823-31CD-4C22-A430-2030299CA5A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2BAFB3C-7548-4755-87A4-E1B5EAD5F409}" type="datetimeFigureOut">
              <a:rPr lang="en-GB"/>
              <a:pPr>
                <a:defRPr/>
              </a:pPr>
              <a:t>13/09/2013</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8F3A68C9-8F3E-4323-9564-E01D24F6363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srcRect/>
          <a:stretch>
            <a:fillRect/>
          </a:stretch>
        </p:blipFill>
        <p:spPr bwMode="auto">
          <a:xfrm>
            <a:off x="6434138" y="6021388"/>
            <a:ext cx="2530475" cy="720725"/>
          </a:xfrm>
          <a:prstGeom prst="rect">
            <a:avLst/>
          </a:prstGeom>
          <a:noFill/>
          <a:ln w="9525">
            <a:noFill/>
            <a:miter lim="800000"/>
            <a:headEnd/>
            <a:tailEnd/>
          </a:ln>
        </p:spPr>
      </p:pic>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CFBD3603-9EF3-476A-9FE0-EE1830393FE2}" type="datetimeFigureOut">
              <a:rPr lang="en-GB"/>
              <a:pPr>
                <a:defRPr/>
              </a:pPr>
              <a:t>13/09/2013</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353280ED-6CFA-4EBE-89A4-853695AFF4A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a:stretch>
            <a:fillRect/>
          </a:stretch>
        </p:blipFill>
        <p:spPr bwMode="auto">
          <a:xfrm>
            <a:off x="6434138" y="6021388"/>
            <a:ext cx="2530475" cy="720725"/>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5621B294-B77F-485B-A0FF-6405BB6F4C90}" type="datetimeFigureOut">
              <a:rPr lang="en-GB"/>
              <a:pPr>
                <a:defRPr/>
              </a:pPr>
              <a:t>13/09/2013</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defRPr/>
            </a:lvl1pPr>
          </a:lstStyle>
          <a:p>
            <a:pPr>
              <a:defRPr/>
            </a:pPr>
            <a:fld id="{935CBB38-A8DF-4B2F-8490-88745FC289F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34F6D42-2629-4000-9923-C09EEB17ECBF}" type="datetimeFigureOut">
              <a:rPr lang="en-GB"/>
              <a:pPr>
                <a:defRPr/>
              </a:pPr>
              <a:t>13/09/2013</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FAF1F3C1-E832-49DC-852E-FF93D8DAC4E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D5468E8-1278-42D8-B8D4-84A5A2EF6D4B}" type="datetimeFigureOut">
              <a:rPr lang="en-GB"/>
              <a:pPr>
                <a:defRPr/>
              </a:pPr>
              <a:t>13/09/2013</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B7B808C-6760-42AB-99A2-4345CB80B36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246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6246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29351F94-864E-4DE6-9754-941B85F09850}" type="datetimeFigureOut">
              <a:rPr lang="en-GB"/>
              <a:pPr>
                <a:defRPr/>
              </a:pPr>
              <a:t>13/09/2013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B4EDDEF-C38D-415E-82C6-6172D8CEADDA}" type="slidenum">
              <a:rPr lang="en-GB"/>
              <a:pPr>
                <a:defRPr/>
              </a:pPr>
              <a:t>‹#›</a:t>
            </a:fld>
            <a:endParaRPr lang="en-GB"/>
          </a:p>
        </p:txBody>
      </p:sp>
      <p:grpSp>
        <p:nvGrpSpPr>
          <p:cNvPr id="6247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5" r:id="rId4"/>
    <p:sldLayoutId id="2147483704" r:id="rId5"/>
    <p:sldLayoutId id="2147483709" r:id="rId6"/>
    <p:sldLayoutId id="2147483710" r:id="rId7"/>
    <p:sldLayoutId id="2147483703" r:id="rId8"/>
    <p:sldLayoutId id="2147483711" r:id="rId9"/>
    <p:sldLayoutId id="2147483702" r:id="rId10"/>
    <p:sldLayoutId id="214748370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7F8FA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7F8FA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4A66AC"/>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file:///\\localhost\Users\richardhenderson\Documents\Balerno%20Village%20Trust%20(formerly%20BVCDF)\Sustain%20Balerno\Sustain%20Balerno%20logo%20RGB%5b3%5d.jpg" TargetMode="External"/><Relationship Id="rId11" Type="http://schemas.openxmlformats.org/officeDocument/2006/relationships/image" Target="file:///\\localhost\Users\richardhenderson\Pictures\2012%20-%20Oct%20-%20Music%20festival%20-%20Jazz%20Party%201%20-%20DSC_0690.jpg" TargetMode="External"/><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file:///\\localhost\Users\richardhenderson\Documents\Balerno%20Village%20Trust%20(formerly%20BVCDF)\BVT%20annual%20report\Annual%20Report%202013\_2013%20-%2003%20-%20Mar%20-%20Lymphoy%20-%20DSC0804.jpg" TargetMode="External"/><Relationship Id="rId9" Type="http://schemas.openxmlformats.org/officeDocument/2006/relationships/image" Target="file:///\\localhost\Users\richardhenderson\Documents\Balerno%20Village%20Trust%20(formerly%20BVCDF)\BVT%20annual%20report\Annual%20Report%202013\2013%20-%2003%20-%20Mar%20-%20Malleny%20croft%20-DSC_3184.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775" cy="1828800"/>
          </a:xfrm>
        </p:spPr>
        <p:txBody>
          <a:bodyPr/>
          <a:lstStyle/>
          <a:p>
            <a:pPr algn="ctr" eaLnBrk="1" fontAlgn="auto" hangingPunct="1">
              <a:spcAft>
                <a:spcPts val="0"/>
              </a:spcAft>
              <a:defRPr/>
            </a:pPr>
            <a:endParaRPr lang="en-GB" dirty="0"/>
          </a:p>
        </p:txBody>
      </p:sp>
      <p:sp>
        <p:nvSpPr>
          <p:cNvPr id="14338" name="Subtitle 4"/>
          <p:cNvSpPr>
            <a:spLocks noGrp="1"/>
          </p:cNvSpPr>
          <p:nvPr>
            <p:ph type="subTitle" idx="1"/>
          </p:nvPr>
        </p:nvSpPr>
        <p:spPr>
          <a:xfrm>
            <a:off x="533400" y="3228975"/>
            <a:ext cx="7423150" cy="1752600"/>
          </a:xfrm>
        </p:spPr>
        <p:txBody>
          <a:bodyPr/>
          <a:lstStyle/>
          <a:p>
            <a:pPr marR="0" eaLnBrk="1" hangingPunct="1"/>
            <a:endParaRPr lang="en-GB" smtClean="0"/>
          </a:p>
        </p:txBody>
      </p:sp>
      <p:pic>
        <p:nvPicPr>
          <p:cNvPr id="14339" name="Picture 1"/>
          <p:cNvPicPr>
            <a:picLocks noChangeAspect="1"/>
          </p:cNvPicPr>
          <p:nvPr/>
        </p:nvPicPr>
        <p:blipFill>
          <a:blip r:embed="rId3"/>
          <a:srcRect/>
          <a:stretch>
            <a:fillRect/>
          </a:stretch>
        </p:blipFill>
        <p:spPr bwMode="auto">
          <a:xfrm>
            <a:off x="827088" y="2492375"/>
            <a:ext cx="7348537"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smtClean="0"/>
              <a:t>Companies - Pluses</a:t>
            </a:r>
          </a:p>
        </p:txBody>
      </p:sp>
      <p:sp>
        <p:nvSpPr>
          <p:cNvPr id="24578" name="Content Placeholder 2"/>
          <p:cNvSpPr>
            <a:spLocks noGrp="1"/>
          </p:cNvSpPr>
          <p:nvPr>
            <p:ph idx="1"/>
          </p:nvPr>
        </p:nvSpPr>
        <p:spPr/>
        <p:txBody>
          <a:bodyPr/>
          <a:lstStyle/>
          <a:p>
            <a:pPr eaLnBrk="1" hangingPunct="1"/>
            <a:r>
              <a:rPr lang="en-GB" smtClean="0"/>
              <a:t>Corporate status</a:t>
            </a:r>
          </a:p>
          <a:p>
            <a:pPr eaLnBrk="1" hangingPunct="1"/>
            <a:r>
              <a:rPr lang="en-GB" smtClean="0"/>
              <a:t>Limited liability for members</a:t>
            </a:r>
          </a:p>
          <a:p>
            <a:pPr eaLnBrk="1" hangingPunct="1"/>
            <a:r>
              <a:rPr lang="en-GB" smtClean="0"/>
              <a:t>Very flexible</a:t>
            </a:r>
          </a:p>
          <a:p>
            <a:pPr eaLnBrk="1" hangingPunct="1"/>
            <a:r>
              <a:rPr lang="en-GB" smtClean="0"/>
              <a:t>Familiar legal form (but Guarantee Companies less familiar)</a:t>
            </a:r>
          </a:p>
          <a:p>
            <a:pPr eaLnBrk="1" hangingPunct="1"/>
            <a:r>
              <a:rPr lang="en-GB" smtClean="0"/>
              <a:t>Usual form in the third sector</a:t>
            </a:r>
          </a:p>
          <a:p>
            <a:pPr eaLnBrk="1" hangingPunct="1"/>
            <a:r>
              <a:rPr lang="en-GB" smtClean="0"/>
              <a:t>Can provide equity in the share form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smtClean="0"/>
              <a:t>Companies - Minuses</a:t>
            </a:r>
          </a:p>
        </p:txBody>
      </p:sp>
      <p:sp>
        <p:nvSpPr>
          <p:cNvPr id="25602" name="Content Placeholder 2"/>
          <p:cNvSpPr>
            <a:spLocks noGrp="1"/>
          </p:cNvSpPr>
          <p:nvPr>
            <p:ph idx="1"/>
          </p:nvPr>
        </p:nvSpPr>
        <p:spPr/>
        <p:txBody>
          <a:bodyPr/>
          <a:lstStyle/>
          <a:p>
            <a:pPr eaLnBrk="1" hangingPunct="1"/>
            <a:r>
              <a:rPr lang="en-GB" smtClean="0"/>
              <a:t>Not designed for social enterprises</a:t>
            </a:r>
          </a:p>
          <a:p>
            <a:pPr eaLnBrk="1" hangingPunct="1"/>
            <a:r>
              <a:rPr lang="en-GB" smtClean="0"/>
              <a:t>The guarantee form is unfamiliar in the business sector</a:t>
            </a:r>
          </a:p>
          <a:p>
            <a:pPr eaLnBrk="1" hangingPunct="1"/>
            <a:r>
              <a:rPr lang="en-GB" smtClean="0"/>
              <a:t>The share form is difficult to reconcile with social enterprise principles (except in a CIC)</a:t>
            </a:r>
          </a:p>
          <a:p>
            <a:pPr eaLnBrk="1" hangingPunct="1"/>
            <a:r>
              <a:rPr lang="en-GB" smtClean="0"/>
              <a:t>No regulation of social purpose</a:t>
            </a:r>
          </a:p>
          <a:p>
            <a:pPr eaLnBrk="1" hangingPunct="1"/>
            <a:r>
              <a:rPr lang="en-GB" smtClean="0"/>
              <a:t>Proxy voting as of right (threat to initial purpose)</a:t>
            </a:r>
            <a:endParaRPr lang="en-US" smtClean="0"/>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smtClean="0"/>
              <a:t>Community Interest Company</a:t>
            </a:r>
          </a:p>
        </p:txBody>
      </p:sp>
      <p:sp>
        <p:nvSpPr>
          <p:cNvPr id="3" name="Content Placeholder 2"/>
          <p:cNvSpPr>
            <a:spLocks noGrp="1"/>
          </p:cNvSpPr>
          <p:nvPr>
            <p:ph idx="1"/>
          </p:nvPr>
        </p:nvSpPr>
        <p:spPr/>
        <p:txBody>
          <a:bodyPr>
            <a:normAutofit/>
          </a:bodyPr>
          <a:lstStyle/>
          <a:p>
            <a:pPr marL="0" indent="0" eaLnBrk="1" fontAlgn="auto" hangingPunct="1">
              <a:lnSpc>
                <a:spcPct val="80000"/>
              </a:lnSpc>
              <a:spcAft>
                <a:spcPts val="0"/>
              </a:spcAft>
              <a:buClr>
                <a:schemeClr val="accent3"/>
              </a:buClr>
              <a:buFont typeface="Wingdings 2"/>
              <a:buNone/>
              <a:defRPr/>
            </a:pPr>
            <a:endParaRPr lang="en-GB" sz="2400" dirty="0"/>
          </a:p>
          <a:p>
            <a:pPr marL="0" indent="0" eaLnBrk="1" fontAlgn="auto" hangingPunct="1">
              <a:lnSpc>
                <a:spcPct val="80000"/>
              </a:lnSpc>
              <a:spcAft>
                <a:spcPts val="0"/>
              </a:spcAft>
              <a:buClr>
                <a:schemeClr val="accent3"/>
              </a:buClr>
              <a:buFont typeface="Wingdings 2"/>
              <a:buNone/>
              <a:defRPr/>
            </a:pPr>
            <a:r>
              <a:rPr lang="en-GB" sz="2400" dirty="0"/>
              <a:t>O</a:t>
            </a:r>
            <a:r>
              <a:rPr lang="en-GB" sz="2400" dirty="0" smtClean="0"/>
              <a:t>rganisational </a:t>
            </a:r>
            <a:r>
              <a:rPr lang="en-GB" sz="2400" dirty="0"/>
              <a:t>form specifically for social enterprises</a:t>
            </a:r>
            <a:r>
              <a:rPr lang="en-GB" sz="2800" dirty="0"/>
              <a:t>:-</a:t>
            </a:r>
          </a:p>
          <a:p>
            <a:pPr marL="640080" lvl="1" indent="-246888" eaLnBrk="1" fontAlgn="auto" hangingPunct="1">
              <a:lnSpc>
                <a:spcPct val="80000"/>
              </a:lnSpc>
              <a:spcAft>
                <a:spcPts val="0"/>
              </a:spcAft>
              <a:buFont typeface="Wingdings 2"/>
              <a:buChar char=""/>
              <a:defRPr/>
            </a:pPr>
            <a:r>
              <a:rPr lang="en-GB" dirty="0"/>
              <a:t>Must have a community interest statement</a:t>
            </a:r>
          </a:p>
          <a:p>
            <a:pPr marL="640080" lvl="1" indent="-246888" eaLnBrk="1" fontAlgn="auto" hangingPunct="1">
              <a:lnSpc>
                <a:spcPct val="80000"/>
              </a:lnSpc>
              <a:spcAft>
                <a:spcPts val="0"/>
              </a:spcAft>
              <a:buFont typeface="Wingdings 2"/>
              <a:buChar char=""/>
              <a:defRPr/>
            </a:pPr>
            <a:r>
              <a:rPr lang="en-GB" dirty="0"/>
              <a:t>Non-profit-distribution through an asset lock</a:t>
            </a:r>
          </a:p>
          <a:p>
            <a:pPr marL="640080" lvl="1" indent="-246888" eaLnBrk="1" fontAlgn="auto" hangingPunct="1">
              <a:lnSpc>
                <a:spcPct val="80000"/>
              </a:lnSpc>
              <a:spcAft>
                <a:spcPts val="0"/>
              </a:spcAft>
              <a:buFont typeface="Wingdings 2"/>
              <a:buChar char=""/>
              <a:defRPr/>
            </a:pPr>
            <a:r>
              <a:rPr lang="en-GB" dirty="0"/>
              <a:t>Intended to make both charitable and commercial funding more accessible</a:t>
            </a:r>
          </a:p>
          <a:p>
            <a:pPr marL="640080" lvl="1" indent="-246888" eaLnBrk="1" fontAlgn="auto" hangingPunct="1">
              <a:lnSpc>
                <a:spcPct val="80000"/>
              </a:lnSpc>
              <a:spcAft>
                <a:spcPts val="0"/>
              </a:spcAft>
              <a:buFont typeface="Wingdings 2"/>
              <a:buChar char=""/>
              <a:defRPr/>
            </a:pPr>
            <a:r>
              <a:rPr lang="en-GB" dirty="0"/>
              <a:t>Establish a clear social enterprise 'brand'</a:t>
            </a:r>
          </a:p>
          <a:p>
            <a:pPr marL="274320" indent="-274320" eaLnBrk="1" fontAlgn="auto" hangingPunct="1">
              <a:lnSpc>
                <a:spcPct val="80000"/>
              </a:lnSpc>
              <a:spcAft>
                <a:spcPts val="0"/>
              </a:spcAft>
              <a:buClr>
                <a:schemeClr val="accent3"/>
              </a:buClr>
              <a:buFont typeface="Wingdings 2"/>
              <a:buChar char=""/>
              <a:defRPr/>
            </a:pPr>
            <a:r>
              <a:rPr lang="en-GB" sz="2400" dirty="0"/>
              <a:t>Regulated by the CIC regulator</a:t>
            </a:r>
          </a:p>
          <a:p>
            <a:pPr marL="274320" indent="-274320" eaLnBrk="1" fontAlgn="auto" hangingPunct="1">
              <a:lnSpc>
                <a:spcPct val="80000"/>
              </a:lnSpc>
              <a:spcAft>
                <a:spcPts val="0"/>
              </a:spcAft>
              <a:buClr>
                <a:schemeClr val="accent3"/>
              </a:buClr>
              <a:buFont typeface="Wingdings 2"/>
              <a:buChar char=""/>
              <a:defRPr/>
            </a:pPr>
            <a:r>
              <a:rPr lang="en-GB" sz="2400" dirty="0"/>
              <a:t>CICs can be limited by guarantee or shares</a:t>
            </a:r>
            <a:r>
              <a:rPr lang="en-GB" sz="2000" dirty="0"/>
              <a:t> </a:t>
            </a:r>
            <a:endParaRPr lang="en-US" sz="2000" dirty="0"/>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196975"/>
            <a:ext cx="8229600" cy="1143000"/>
          </a:xfrm>
        </p:spPr>
        <p:txBody>
          <a:bodyPr>
            <a:normAutofit fontScale="90000"/>
          </a:bodyPr>
          <a:lstStyle/>
          <a:p>
            <a:pPr eaLnBrk="1" fontAlgn="auto" hangingPunct="1">
              <a:spcAft>
                <a:spcPts val="0"/>
              </a:spcAft>
              <a:defRPr/>
            </a:pPr>
            <a:r>
              <a:rPr lang="en-GB" dirty="0"/>
              <a:t>Community Interest Companies - Pluses</a:t>
            </a:r>
          </a:p>
        </p:txBody>
      </p:sp>
      <p:sp>
        <p:nvSpPr>
          <p:cNvPr id="27650" name="Content Placeholder 2"/>
          <p:cNvSpPr>
            <a:spLocks noGrp="1"/>
          </p:cNvSpPr>
          <p:nvPr>
            <p:ph idx="1"/>
          </p:nvPr>
        </p:nvSpPr>
        <p:spPr>
          <a:xfrm>
            <a:off x="539750" y="2781300"/>
            <a:ext cx="8229600" cy="4389438"/>
          </a:xfrm>
        </p:spPr>
        <p:txBody>
          <a:bodyPr/>
          <a:lstStyle/>
          <a:p>
            <a:pPr eaLnBrk="1" hangingPunct="1"/>
            <a:r>
              <a:rPr lang="en-GB" smtClean="0"/>
              <a:t>Specifically designed for social enterprises</a:t>
            </a:r>
          </a:p>
          <a:p>
            <a:pPr eaLnBrk="1" hangingPunct="1"/>
            <a:r>
              <a:rPr lang="en-GB" smtClean="0"/>
              <a:t>All the freedoms and flexibilities of a normal company</a:t>
            </a:r>
          </a:p>
          <a:p>
            <a:pPr eaLnBrk="1" hangingPunct="1"/>
            <a:r>
              <a:rPr lang="en-GB" smtClean="0"/>
              <a:t>The social purpose is regulated</a:t>
            </a:r>
          </a:p>
          <a:p>
            <a:pPr eaLnBrk="1" hangingPunct="1"/>
            <a:r>
              <a:rPr lang="en-GB" smtClean="0"/>
              <a:t>Can provide equity with shares always at face value (par) and a cap on dividend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25538"/>
            <a:ext cx="8229600" cy="1143000"/>
          </a:xfrm>
        </p:spPr>
        <p:txBody>
          <a:bodyPr>
            <a:normAutofit fontScale="90000"/>
          </a:bodyPr>
          <a:lstStyle/>
          <a:p>
            <a:pPr eaLnBrk="1" fontAlgn="auto" hangingPunct="1">
              <a:spcAft>
                <a:spcPts val="0"/>
              </a:spcAft>
              <a:defRPr/>
            </a:pPr>
            <a:r>
              <a:rPr lang="en-GB" dirty="0"/>
              <a:t>Community Interest Companies - Minuses</a:t>
            </a:r>
          </a:p>
        </p:txBody>
      </p:sp>
      <p:sp>
        <p:nvSpPr>
          <p:cNvPr id="28674" name="Content Placeholder 2"/>
          <p:cNvSpPr>
            <a:spLocks noGrp="1"/>
          </p:cNvSpPr>
          <p:nvPr>
            <p:ph idx="1"/>
          </p:nvPr>
        </p:nvSpPr>
        <p:spPr>
          <a:xfrm>
            <a:off x="539750" y="2565400"/>
            <a:ext cx="8229600" cy="4387850"/>
          </a:xfrm>
        </p:spPr>
        <p:txBody>
          <a:bodyPr/>
          <a:lstStyle/>
          <a:p>
            <a:pPr eaLnBrk="1" hangingPunct="1"/>
            <a:r>
              <a:rPr lang="en-GB" smtClean="0"/>
              <a:t>Bolting on social purposes to company structure</a:t>
            </a:r>
          </a:p>
          <a:p>
            <a:pPr eaLnBrk="1" hangingPunct="1"/>
            <a:r>
              <a:rPr lang="en-GB" smtClean="0"/>
              <a:t>Shares in CICs are normally one share one vote</a:t>
            </a:r>
          </a:p>
          <a:p>
            <a:pPr eaLnBrk="1" hangingPunct="1"/>
            <a:r>
              <a:rPr lang="en-GB" smtClean="0"/>
              <a:t>No exemptions from the Financial Services and Markets Act</a:t>
            </a:r>
          </a:p>
          <a:p>
            <a:pPr eaLnBrk="1" hangingPunct="1"/>
            <a:r>
              <a:rPr lang="en-GB" smtClean="0"/>
              <a:t>More regulation</a:t>
            </a:r>
          </a:p>
          <a:p>
            <a:pPr eaLnBrk="1" hangingPunct="1"/>
            <a:endParaRPr lang="en-GB"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GB" smtClean="0"/>
              <a:t>Industrial and Provident Society</a:t>
            </a:r>
          </a:p>
        </p:txBody>
      </p:sp>
      <p:sp>
        <p:nvSpPr>
          <p:cNvPr id="3" name="Content Placeholder 2"/>
          <p:cNvSpPr>
            <a:spLocks noGrp="1"/>
          </p:cNvSpPr>
          <p:nvPr>
            <p:ph idx="1"/>
          </p:nvPr>
        </p:nvSpPr>
        <p:spPr/>
        <p:txBody>
          <a:bodyPr>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GB" dirty="0"/>
              <a:t>Incorporated organisations</a:t>
            </a:r>
          </a:p>
          <a:p>
            <a:pPr marL="274320" indent="-274320" eaLnBrk="1" fontAlgn="auto" hangingPunct="1">
              <a:lnSpc>
                <a:spcPct val="90000"/>
              </a:lnSpc>
              <a:spcAft>
                <a:spcPts val="0"/>
              </a:spcAft>
              <a:buClr>
                <a:schemeClr val="accent3"/>
              </a:buClr>
              <a:buFont typeface="Wingdings 2"/>
              <a:buChar char=""/>
              <a:defRPr/>
            </a:pPr>
            <a:r>
              <a:rPr lang="en-GB" dirty="0"/>
              <a:t>Regulated by Financial Services Authority (FSA)</a:t>
            </a:r>
          </a:p>
          <a:p>
            <a:pPr marL="274320" indent="-274320" eaLnBrk="1" fontAlgn="auto" hangingPunct="1">
              <a:lnSpc>
                <a:spcPct val="90000"/>
              </a:lnSpc>
              <a:spcAft>
                <a:spcPts val="0"/>
              </a:spcAft>
              <a:buClr>
                <a:schemeClr val="accent3"/>
              </a:buClr>
              <a:buFont typeface="Wingdings 2"/>
              <a:buChar char=""/>
              <a:defRPr/>
            </a:pPr>
            <a:r>
              <a:rPr lang="en-GB" dirty="0"/>
              <a:t>Designed specifically for co-operatives and community benefit organisations</a:t>
            </a:r>
          </a:p>
          <a:p>
            <a:pPr marL="274320" indent="-274320" eaLnBrk="1" fontAlgn="auto" hangingPunct="1">
              <a:lnSpc>
                <a:spcPct val="90000"/>
              </a:lnSpc>
              <a:spcAft>
                <a:spcPts val="0"/>
              </a:spcAft>
              <a:buClr>
                <a:schemeClr val="accent3"/>
              </a:buClr>
              <a:buFont typeface="Wingdings 2"/>
              <a:buChar char=""/>
              <a:defRPr/>
            </a:pPr>
            <a:r>
              <a:rPr lang="en-GB" dirty="0"/>
              <a:t>Co-operatives are run for mutual member benefit</a:t>
            </a:r>
          </a:p>
          <a:p>
            <a:pPr marL="274320" indent="-274320" eaLnBrk="1" fontAlgn="auto" hangingPunct="1">
              <a:lnSpc>
                <a:spcPct val="90000"/>
              </a:lnSpc>
              <a:spcAft>
                <a:spcPts val="0"/>
              </a:spcAft>
              <a:buClr>
                <a:schemeClr val="accent3"/>
              </a:buClr>
              <a:buFont typeface="Wingdings 2"/>
              <a:buChar char=""/>
              <a:defRPr/>
            </a:pPr>
            <a:r>
              <a:rPr lang="en-GB" b="1" dirty="0"/>
              <a:t>Societies for the benefit of the community (</a:t>
            </a:r>
            <a:r>
              <a:rPr lang="en-GB" b="1" dirty="0" err="1"/>
              <a:t>bencoms</a:t>
            </a:r>
            <a:r>
              <a:rPr lang="en-GB" b="1" dirty="0"/>
              <a:t>) are run for the benefit of a wider community than the members</a:t>
            </a:r>
          </a:p>
          <a:p>
            <a:pPr marL="274320" indent="-274320" eaLnBrk="1" fontAlgn="auto" hangingPunct="1">
              <a:lnSpc>
                <a:spcPct val="90000"/>
              </a:lnSpc>
              <a:spcAft>
                <a:spcPts val="0"/>
              </a:spcAft>
              <a:buClr>
                <a:schemeClr val="accent3"/>
              </a:buClr>
              <a:buFont typeface="Wingdings 2"/>
              <a:buChar char=""/>
              <a:defRPr/>
            </a:pPr>
            <a:r>
              <a:rPr lang="en-GB" dirty="0"/>
              <a:t>Limited by shares – but different from company shares</a:t>
            </a:r>
            <a:endParaRPr lang="en-US" dirty="0"/>
          </a:p>
          <a:p>
            <a:pPr marL="274320" indent="-274320" eaLnBrk="1" fontAlgn="auto" hangingPunct="1">
              <a:spcAft>
                <a:spcPts val="0"/>
              </a:spcAft>
              <a:buClr>
                <a:schemeClr val="accent3"/>
              </a:buClr>
              <a:buFont typeface="Wingdings 2"/>
              <a:buChar char=""/>
              <a:defRPr/>
            </a:pPr>
            <a:r>
              <a:rPr lang="en-GB" b="1" dirty="0"/>
              <a:t>Exemptions from Financial Services and Markets Acts</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052513"/>
            <a:ext cx="8229600" cy="1143000"/>
          </a:xfrm>
        </p:spPr>
        <p:txBody>
          <a:bodyPr>
            <a:normAutofit fontScale="90000"/>
          </a:bodyPr>
          <a:lstStyle/>
          <a:p>
            <a:pPr eaLnBrk="1" fontAlgn="auto" hangingPunct="1">
              <a:spcAft>
                <a:spcPts val="0"/>
              </a:spcAft>
              <a:defRPr/>
            </a:pPr>
            <a:r>
              <a:rPr lang="en-GB" dirty="0"/>
              <a:t>Industrial and Provident Societies - pluses</a:t>
            </a:r>
          </a:p>
        </p:txBody>
      </p:sp>
      <p:sp>
        <p:nvSpPr>
          <p:cNvPr id="30722" name="Content Placeholder 2"/>
          <p:cNvSpPr>
            <a:spLocks noGrp="1"/>
          </p:cNvSpPr>
          <p:nvPr>
            <p:ph idx="1"/>
          </p:nvPr>
        </p:nvSpPr>
        <p:spPr>
          <a:xfrm>
            <a:off x="468313" y="2468563"/>
            <a:ext cx="8229600" cy="4389437"/>
          </a:xfrm>
        </p:spPr>
        <p:txBody>
          <a:bodyPr/>
          <a:lstStyle/>
          <a:p>
            <a:pPr eaLnBrk="1" hangingPunct="1"/>
            <a:r>
              <a:rPr lang="en-GB" smtClean="0"/>
              <a:t>Provide corporate status</a:t>
            </a:r>
          </a:p>
          <a:p>
            <a:pPr eaLnBrk="1" hangingPunct="1"/>
            <a:r>
              <a:rPr lang="en-GB" smtClean="0"/>
              <a:t>Limited liability for members</a:t>
            </a:r>
          </a:p>
          <a:p>
            <a:pPr eaLnBrk="1" hangingPunct="1"/>
            <a:r>
              <a:rPr lang="en-GB" smtClean="0"/>
              <a:t>Designed for social enterprises</a:t>
            </a:r>
          </a:p>
          <a:p>
            <a:pPr eaLnBrk="1" hangingPunct="1"/>
            <a:r>
              <a:rPr lang="en-GB" b="1" smtClean="0"/>
              <a:t>One member one vote enshrined</a:t>
            </a:r>
          </a:p>
          <a:p>
            <a:pPr eaLnBrk="1" hangingPunct="1"/>
            <a:r>
              <a:rPr lang="en-GB" smtClean="0"/>
              <a:t>Some regulation of social purposes</a:t>
            </a:r>
          </a:p>
          <a:p>
            <a:pPr eaLnBrk="1" hangingPunct="1"/>
            <a:r>
              <a:rPr lang="en-GB" smtClean="0"/>
              <a:t>Can provide equity always at face value (par) and which can be with drawable</a:t>
            </a:r>
          </a:p>
          <a:p>
            <a:pPr eaLnBrk="1" hangingPunct="1"/>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341438"/>
            <a:ext cx="8229600" cy="1143000"/>
          </a:xfrm>
        </p:spPr>
        <p:txBody>
          <a:bodyPr>
            <a:normAutofit fontScale="90000"/>
          </a:bodyPr>
          <a:lstStyle/>
          <a:p>
            <a:pPr eaLnBrk="1" fontAlgn="auto" hangingPunct="1">
              <a:spcAft>
                <a:spcPts val="0"/>
              </a:spcAft>
              <a:defRPr/>
            </a:pPr>
            <a:r>
              <a:rPr lang="en-GB" dirty="0"/>
              <a:t>Industrial and Provident Societies - minuses</a:t>
            </a:r>
          </a:p>
        </p:txBody>
      </p:sp>
      <p:sp>
        <p:nvSpPr>
          <p:cNvPr id="31746" name="Content Placeholder 2"/>
          <p:cNvSpPr>
            <a:spLocks noGrp="1"/>
          </p:cNvSpPr>
          <p:nvPr>
            <p:ph idx="1"/>
          </p:nvPr>
        </p:nvSpPr>
        <p:spPr>
          <a:xfrm>
            <a:off x="611188" y="2852738"/>
            <a:ext cx="8229600" cy="4389437"/>
          </a:xfrm>
        </p:spPr>
        <p:txBody>
          <a:bodyPr/>
          <a:lstStyle/>
          <a:p>
            <a:pPr eaLnBrk="1" hangingPunct="1"/>
            <a:r>
              <a:rPr lang="en-GB" smtClean="0"/>
              <a:t>Unfamiliar legal form</a:t>
            </a:r>
          </a:p>
          <a:p>
            <a:pPr eaLnBrk="1" hangingPunct="1"/>
            <a:r>
              <a:rPr lang="en-GB" smtClean="0"/>
              <a:t>Legislation lags behind that for companies</a:t>
            </a:r>
          </a:p>
          <a:p>
            <a:pPr eaLnBrk="1" hangingPunct="1"/>
            <a:r>
              <a:rPr lang="en-GB" smtClean="0"/>
              <a:t>Cost of registration can be much higher (although this actually only cost us £50)</a:t>
            </a:r>
          </a:p>
          <a:p>
            <a:pPr eaLnBrk="1" hangingPunct="1"/>
            <a:endParaRPr lang="en-GB"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468313" y="908050"/>
            <a:ext cx="8229600" cy="1143000"/>
          </a:xfrm>
        </p:spPr>
        <p:txBody>
          <a:bodyPr/>
          <a:lstStyle/>
          <a:p>
            <a:pPr eaLnBrk="1" hangingPunct="1"/>
            <a:r>
              <a:rPr lang="en-GB" sz="4000" smtClean="0"/>
              <a:t>Industrial and Provident Society shares compared with Company shares</a:t>
            </a:r>
          </a:p>
        </p:txBody>
      </p:sp>
      <p:sp>
        <p:nvSpPr>
          <p:cNvPr id="5" name="Content Placeholder 4"/>
          <p:cNvSpPr>
            <a:spLocks noGrp="1"/>
          </p:cNvSpPr>
          <p:nvPr>
            <p:ph idx="1"/>
          </p:nvPr>
        </p:nvSpPr>
        <p:spPr>
          <a:xfrm>
            <a:off x="468313" y="2133600"/>
            <a:ext cx="8229600" cy="4387850"/>
          </a:xfrm>
        </p:spPr>
        <p:txBody>
          <a:bodyPr>
            <a:normAutofit lnSpcReduction="10000"/>
          </a:bodyPr>
          <a:lstStyle/>
          <a:p>
            <a:pPr marL="0" indent="0" eaLnBrk="1" fontAlgn="auto" hangingPunct="1">
              <a:spcAft>
                <a:spcPts val="0"/>
              </a:spcAft>
              <a:buClr>
                <a:schemeClr val="accent3"/>
              </a:buClr>
              <a:buFont typeface="Wingdings 2"/>
              <a:buNone/>
              <a:defRPr/>
            </a:pPr>
            <a:r>
              <a:rPr lang="en-US" dirty="0"/>
              <a:t>Societies have major advantages over companies for community share </a:t>
            </a:r>
            <a:r>
              <a:rPr lang="en-US" dirty="0" smtClean="0"/>
              <a:t>issues:</a:t>
            </a:r>
            <a:endParaRPr lang="en-US" dirty="0"/>
          </a:p>
          <a:p>
            <a:pPr marL="274320" indent="-274320" eaLnBrk="1" fontAlgn="auto" hangingPunct="1">
              <a:spcAft>
                <a:spcPts val="0"/>
              </a:spcAft>
              <a:buClr>
                <a:schemeClr val="accent3"/>
              </a:buClr>
              <a:buFont typeface="Wingdings 2"/>
              <a:buChar char=""/>
              <a:defRPr/>
            </a:pPr>
            <a:r>
              <a:rPr lang="en-US" dirty="0"/>
              <a:t>A company share issue must be approved by an </a:t>
            </a:r>
            <a:r>
              <a:rPr lang="en-US" dirty="0" err="1"/>
              <a:t>authorised</a:t>
            </a:r>
            <a:r>
              <a:rPr lang="en-US" dirty="0"/>
              <a:t> investment advisor. A society share issue does not.</a:t>
            </a:r>
          </a:p>
          <a:p>
            <a:pPr marL="274320" indent="-274320" eaLnBrk="1" fontAlgn="auto" hangingPunct="1">
              <a:spcAft>
                <a:spcPts val="0"/>
              </a:spcAft>
              <a:buClr>
                <a:schemeClr val="accent3"/>
              </a:buClr>
              <a:buFont typeface="Wingdings 2"/>
              <a:buChar char=""/>
              <a:defRPr/>
            </a:pPr>
            <a:r>
              <a:rPr lang="en-US" dirty="0"/>
              <a:t>A company share issue means forming a </a:t>
            </a:r>
            <a:r>
              <a:rPr lang="en-US" dirty="0" err="1"/>
              <a:t>plc</a:t>
            </a:r>
            <a:r>
              <a:rPr lang="en-US" dirty="0"/>
              <a:t> which is more heavily regulated. </a:t>
            </a:r>
          </a:p>
          <a:p>
            <a:pPr marL="274320" indent="-274320" eaLnBrk="1" fontAlgn="auto" hangingPunct="1">
              <a:spcAft>
                <a:spcPts val="0"/>
              </a:spcAft>
              <a:buClr>
                <a:schemeClr val="accent3"/>
              </a:buClr>
              <a:buFont typeface="Wingdings 2"/>
              <a:buChar char=""/>
              <a:defRPr/>
            </a:pPr>
            <a:r>
              <a:rPr lang="en-US" dirty="0"/>
              <a:t>Company shares mean one share one vote. Society shares mean one member one vote.</a:t>
            </a:r>
          </a:p>
          <a:p>
            <a:pPr marL="274320" indent="-274320" eaLnBrk="1" fontAlgn="auto" hangingPunct="1">
              <a:spcAft>
                <a:spcPts val="0"/>
              </a:spcAft>
              <a:buClr>
                <a:schemeClr val="accent3"/>
              </a:buClr>
              <a:buFont typeface="Wingdings 2"/>
              <a:buChar char=""/>
              <a:defRPr/>
            </a:pPr>
            <a:r>
              <a:rPr lang="en-US" dirty="0"/>
              <a:t>Society shares are easily </a:t>
            </a:r>
            <a:r>
              <a:rPr lang="en-US" dirty="0" err="1"/>
              <a:t>withdrawable</a:t>
            </a:r>
            <a:r>
              <a:rPr lang="en-US" dirty="0"/>
              <a:t>. Company shares are not.</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95288" y="476250"/>
            <a:ext cx="8229600" cy="1143000"/>
          </a:xfrm>
        </p:spPr>
        <p:txBody>
          <a:bodyPr/>
          <a:lstStyle/>
          <a:p>
            <a:pPr eaLnBrk="1" hangingPunct="1"/>
            <a:r>
              <a:rPr lang="en-GB" smtClean="0"/>
              <a:t>A Note on Bonds</a:t>
            </a:r>
          </a:p>
        </p:txBody>
      </p:sp>
      <p:sp>
        <p:nvSpPr>
          <p:cNvPr id="3" name="Content Placeholder 2"/>
          <p:cNvSpPr>
            <a:spLocks noGrp="1"/>
          </p:cNvSpPr>
          <p:nvPr>
            <p:ph idx="1"/>
          </p:nvPr>
        </p:nvSpPr>
        <p:spPr>
          <a:xfrm>
            <a:off x="395288" y="1628775"/>
            <a:ext cx="8229600" cy="4389438"/>
          </a:xfrm>
        </p:spPr>
        <p:txBody>
          <a:bodyPr>
            <a:normAutofit/>
          </a:bodyPr>
          <a:lstStyle/>
          <a:p>
            <a:pPr marL="0" indent="0" eaLnBrk="1" fontAlgn="auto" hangingPunct="1">
              <a:spcAft>
                <a:spcPts val="0"/>
              </a:spcAft>
              <a:buClr>
                <a:schemeClr val="accent3"/>
              </a:buClr>
              <a:buFont typeface="Wingdings 2"/>
              <a:buNone/>
              <a:defRPr/>
            </a:pPr>
            <a:r>
              <a:rPr lang="en-GB" dirty="0"/>
              <a:t>A community bond issue is not the same as a community share </a:t>
            </a:r>
            <a:r>
              <a:rPr lang="en-GB" dirty="0" smtClean="0"/>
              <a:t>issue:</a:t>
            </a:r>
            <a:endParaRPr lang="en-GB" dirty="0"/>
          </a:p>
          <a:p>
            <a:pPr marL="274320" indent="-274320" eaLnBrk="1" fontAlgn="auto" hangingPunct="1">
              <a:spcAft>
                <a:spcPts val="0"/>
              </a:spcAft>
              <a:buClr>
                <a:schemeClr val="accent3"/>
              </a:buClr>
              <a:buFont typeface="Wingdings 2"/>
              <a:buChar char=""/>
              <a:defRPr/>
            </a:pPr>
            <a:r>
              <a:rPr lang="en-GB" dirty="0"/>
              <a:t>A bond is a form of loan</a:t>
            </a:r>
          </a:p>
          <a:p>
            <a:pPr marL="274320" indent="-274320" eaLnBrk="1" fontAlgn="auto" hangingPunct="1">
              <a:spcAft>
                <a:spcPts val="0"/>
              </a:spcAft>
              <a:buClr>
                <a:schemeClr val="accent3"/>
              </a:buClr>
              <a:buFont typeface="Wingdings 2"/>
              <a:buChar char=""/>
              <a:defRPr/>
            </a:pPr>
            <a:r>
              <a:rPr lang="en-GB" dirty="0"/>
              <a:t>A legal agreement between the issuer of the bond and the purchaser which usually states the amount of interest to be paid on set dates and when the loan will be repaid in full. </a:t>
            </a:r>
          </a:p>
          <a:p>
            <a:pPr marL="274320" indent="-274320" eaLnBrk="1" fontAlgn="auto" hangingPunct="1">
              <a:spcAft>
                <a:spcPts val="0"/>
              </a:spcAft>
              <a:buClr>
                <a:schemeClr val="accent3"/>
              </a:buClr>
              <a:buFont typeface="Wingdings 2"/>
              <a:buChar char=""/>
              <a:defRPr/>
            </a:pPr>
            <a:r>
              <a:rPr lang="en-GB" dirty="0"/>
              <a:t>Bonds must be repaid by a fixed date, so profits must be set aside to fund these repayments. </a:t>
            </a:r>
          </a:p>
          <a:p>
            <a:pPr marL="274320" indent="-274320" eaLnBrk="1" fontAlgn="auto" hangingPunct="1">
              <a:spcAft>
                <a:spcPts val="0"/>
              </a:spcAft>
              <a:buClr>
                <a:schemeClr val="accent3"/>
              </a:buClr>
              <a:buFont typeface="Wingdings 2"/>
              <a:buChar char=""/>
              <a:defRPr/>
            </a:pPr>
            <a:r>
              <a:rPr lang="en-GB" dirty="0"/>
              <a:t>Bonds give no right to membership or ownership </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4"/>
          <p:cNvSpPr>
            <a:spLocks noGrp="1"/>
          </p:cNvSpPr>
          <p:nvPr>
            <p:ph idx="1"/>
          </p:nvPr>
        </p:nvSpPr>
        <p:spPr>
          <a:xfrm>
            <a:off x="395288" y="1560513"/>
            <a:ext cx="6048375" cy="4389437"/>
          </a:xfrm>
        </p:spPr>
        <p:txBody>
          <a:bodyPr/>
          <a:lstStyle/>
          <a:p>
            <a:pPr eaLnBrk="1" hangingPunct="1"/>
            <a:r>
              <a:rPr lang="en-GB" b="1" smtClean="0">
                <a:latin typeface="Helvetica Neue"/>
                <a:ea typeface="Helvetica Neue"/>
                <a:cs typeface="Helvetica Neue"/>
              </a:rPr>
              <a:t>What is BVT?</a:t>
            </a:r>
          </a:p>
          <a:p>
            <a:pPr lvl="1" eaLnBrk="1" hangingPunct="1"/>
            <a:r>
              <a:rPr lang="en-GB" sz="1700" smtClean="0">
                <a:latin typeface="Helvetica Neue"/>
                <a:ea typeface="Helvetica Neue"/>
                <a:cs typeface="Helvetica Neue"/>
              </a:rPr>
              <a:t>Company limited by guarantee</a:t>
            </a:r>
          </a:p>
          <a:p>
            <a:pPr lvl="1" eaLnBrk="1" hangingPunct="1"/>
            <a:r>
              <a:rPr lang="en-GB" sz="1700" smtClean="0">
                <a:latin typeface="Helvetica Neue"/>
                <a:ea typeface="Helvetica Neue"/>
                <a:cs typeface="Helvetica Neue"/>
              </a:rPr>
              <a:t>Registered charity</a:t>
            </a:r>
          </a:p>
          <a:p>
            <a:pPr eaLnBrk="1" hangingPunct="1"/>
            <a:r>
              <a:rPr lang="en-GB" b="1" smtClean="0">
                <a:latin typeface="Helvetica Neue"/>
                <a:ea typeface="Helvetica Neue"/>
                <a:cs typeface="Helvetica Neue"/>
              </a:rPr>
              <a:t>What does it aim to do?</a:t>
            </a:r>
          </a:p>
          <a:p>
            <a:pPr lvl="1" eaLnBrk="1" hangingPunct="1"/>
            <a:r>
              <a:rPr lang="en-US" sz="1700" smtClean="0">
                <a:latin typeface="Helvetica Neue"/>
                <a:ea typeface="Helvetica Neue"/>
                <a:cs typeface="Helvetica Neue"/>
              </a:rPr>
              <a:t>Sustainability</a:t>
            </a:r>
          </a:p>
          <a:p>
            <a:pPr lvl="1" eaLnBrk="1" hangingPunct="1"/>
            <a:r>
              <a:rPr lang="en-US" sz="1700" smtClean="0">
                <a:latin typeface="Helvetica Neue"/>
                <a:ea typeface="Helvetica Neue"/>
                <a:cs typeface="Helvetica Neue"/>
              </a:rPr>
              <a:t>Community development</a:t>
            </a:r>
          </a:p>
          <a:p>
            <a:pPr lvl="1" eaLnBrk="1" hangingPunct="1"/>
            <a:r>
              <a:rPr lang="en-US" sz="1700" smtClean="0">
                <a:latin typeface="Helvetica Neue"/>
                <a:ea typeface="Helvetica Neue"/>
                <a:cs typeface="Helvetica Neue"/>
              </a:rPr>
              <a:t>Education &amp; health</a:t>
            </a:r>
          </a:p>
          <a:p>
            <a:pPr lvl="1" eaLnBrk="1" hangingPunct="1"/>
            <a:r>
              <a:rPr lang="en-US" sz="1700" smtClean="0">
                <a:latin typeface="Helvetica Neue"/>
                <a:ea typeface="Helvetica Neue"/>
                <a:cs typeface="Helvetica Neue"/>
              </a:rPr>
              <a:t>To fund other local people to do the same</a:t>
            </a:r>
            <a:endParaRPr lang="en-GB" sz="1700" smtClean="0">
              <a:latin typeface="Helvetica Neue"/>
              <a:ea typeface="Helvetica Neue"/>
              <a:cs typeface="Helvetica Neue"/>
            </a:endParaRPr>
          </a:p>
          <a:p>
            <a:pPr eaLnBrk="1" hangingPunct="1"/>
            <a:r>
              <a:rPr lang="en-GB" b="1" smtClean="0">
                <a:latin typeface="Helvetica Neue"/>
                <a:ea typeface="Helvetica Neue"/>
                <a:cs typeface="Helvetica Neue"/>
              </a:rPr>
              <a:t>How does it work?</a:t>
            </a:r>
          </a:p>
          <a:p>
            <a:pPr lvl="1" eaLnBrk="1" hangingPunct="1"/>
            <a:r>
              <a:rPr lang="en-GB" sz="1600" smtClean="0">
                <a:latin typeface="Helvetica Neue"/>
                <a:ea typeface="Helvetica Neue"/>
                <a:cs typeface="Helvetica Neue"/>
              </a:rPr>
              <a:t>Board of Directors and sub-groups all made up of volunteers</a:t>
            </a:r>
          </a:p>
          <a:p>
            <a:pPr eaLnBrk="1" hangingPunct="1"/>
            <a:endParaRPr lang="en-US" sz="2800" smtClean="0"/>
          </a:p>
        </p:txBody>
      </p:sp>
      <p:pic>
        <p:nvPicPr>
          <p:cNvPr id="16386" name="Content Placeholder 3"/>
          <p:cNvPicPr>
            <a:picLocks noChangeAspect="1"/>
          </p:cNvPicPr>
          <p:nvPr/>
        </p:nvPicPr>
        <p:blipFill>
          <a:blip r:embed="rId2"/>
          <a:srcRect/>
          <a:stretch>
            <a:fillRect/>
          </a:stretch>
        </p:blipFill>
        <p:spPr bwMode="auto">
          <a:xfrm>
            <a:off x="1331913" y="692150"/>
            <a:ext cx="2376487" cy="608013"/>
          </a:xfrm>
          <a:prstGeom prst="rect">
            <a:avLst/>
          </a:prstGeom>
          <a:noFill/>
          <a:ln w="9525">
            <a:noFill/>
            <a:miter lim="800000"/>
            <a:headEnd/>
            <a:tailEnd/>
          </a:ln>
        </p:spPr>
      </p:pic>
      <p:pic>
        <p:nvPicPr>
          <p:cNvPr id="16387" name="Picture 12" descr="Trust News - cover page - final issue 1.pdf"/>
          <p:cNvPicPr>
            <a:picLocks noChangeAspect="1"/>
          </p:cNvPicPr>
          <p:nvPr/>
        </p:nvPicPr>
        <p:blipFill>
          <a:blip r:embed="rId3"/>
          <a:srcRect/>
          <a:stretch>
            <a:fillRect/>
          </a:stretch>
        </p:blipFill>
        <p:spPr bwMode="auto">
          <a:xfrm>
            <a:off x="6011863" y="620713"/>
            <a:ext cx="2767012" cy="3914775"/>
          </a:xfrm>
          <a:prstGeom prst="rect">
            <a:avLst/>
          </a:prstGeom>
          <a:noFill/>
          <a:ln w="9525">
            <a:noFill/>
            <a:miter lim="800000"/>
            <a:headEnd/>
            <a:tailEnd/>
          </a:ln>
        </p:spPr>
      </p:pic>
      <p:pic>
        <p:nvPicPr>
          <p:cNvPr id="16388" name="Picture 11" descr="2013 - 03 - Mar -  cover page -  Draft Annual Report[1].pdf"/>
          <p:cNvPicPr>
            <a:picLocks noChangeAspect="1"/>
          </p:cNvPicPr>
          <p:nvPr/>
        </p:nvPicPr>
        <p:blipFill>
          <a:blip r:embed="rId4"/>
          <a:srcRect/>
          <a:stretch>
            <a:fillRect/>
          </a:stretch>
        </p:blipFill>
        <p:spPr bwMode="auto">
          <a:xfrm rot="1254868">
            <a:off x="5843588" y="1755775"/>
            <a:ext cx="2597150" cy="367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125538"/>
            <a:ext cx="8229600" cy="1143000"/>
          </a:xfrm>
        </p:spPr>
        <p:txBody>
          <a:bodyPr>
            <a:normAutofit fontScale="90000"/>
          </a:bodyPr>
          <a:lstStyle/>
          <a:p>
            <a:pPr eaLnBrk="1" fontAlgn="auto" hangingPunct="1">
              <a:spcAft>
                <a:spcPts val="0"/>
              </a:spcAft>
              <a:defRPr/>
            </a:pPr>
            <a:r>
              <a:rPr lang="en-GB" sz="5400" dirty="0"/>
              <a:t>Unique features of IPS </a:t>
            </a:r>
            <a:r>
              <a:rPr lang="en-GB" sz="5400" dirty="0" smtClean="0"/>
              <a:t/>
            </a:r>
            <a:br>
              <a:rPr lang="en-GB" sz="5400" dirty="0" smtClean="0"/>
            </a:br>
            <a:r>
              <a:rPr lang="en-GB" sz="5400" dirty="0" err="1" smtClean="0"/>
              <a:t>withdrawable</a:t>
            </a:r>
            <a:r>
              <a:rPr lang="en-GB" sz="5400" dirty="0" smtClean="0"/>
              <a:t> </a:t>
            </a:r>
            <a:r>
              <a:rPr lang="en-GB" sz="5400" dirty="0"/>
              <a:t>share capital </a:t>
            </a:r>
            <a:endParaRPr lang="en-GB" dirty="0"/>
          </a:p>
        </p:txBody>
      </p:sp>
      <p:sp>
        <p:nvSpPr>
          <p:cNvPr id="34818" name="Content Placeholder 2"/>
          <p:cNvSpPr>
            <a:spLocks noGrp="1"/>
          </p:cNvSpPr>
          <p:nvPr>
            <p:ph idx="1"/>
          </p:nvPr>
        </p:nvSpPr>
        <p:spPr>
          <a:xfrm>
            <a:off x="539750" y="2497138"/>
            <a:ext cx="8229600" cy="4389437"/>
          </a:xfrm>
        </p:spPr>
        <p:txBody>
          <a:bodyPr/>
          <a:lstStyle/>
          <a:p>
            <a:pPr eaLnBrk="1" hangingPunct="1"/>
            <a:r>
              <a:rPr lang="en-GB" smtClean="0"/>
              <a:t>Withdrawable and/or transferable. Sold back to HH.</a:t>
            </a:r>
          </a:p>
          <a:p>
            <a:pPr eaLnBrk="1" hangingPunct="1"/>
            <a:r>
              <a:rPr lang="en-GB" smtClean="0"/>
              <a:t>One member, one vote democracy</a:t>
            </a:r>
          </a:p>
          <a:p>
            <a:pPr eaLnBrk="1" hangingPunct="1"/>
            <a:r>
              <a:rPr lang="en-GB" smtClean="0"/>
              <a:t>Flexible cap on returns. Defined benefit for shareholders.</a:t>
            </a:r>
          </a:p>
          <a:p>
            <a:pPr eaLnBrk="1" hangingPunct="1"/>
            <a:r>
              <a:rPr lang="en-GB" smtClean="0"/>
              <a:t>Withdrawable shares exempt from financial promotions regulations</a:t>
            </a:r>
          </a:p>
          <a:p>
            <a:pPr eaLnBrk="1" hangingPunct="1"/>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GB" smtClean="0"/>
              <a:t>Marketing and Promotion</a:t>
            </a:r>
          </a:p>
        </p:txBody>
      </p:sp>
      <p:sp>
        <p:nvSpPr>
          <p:cNvPr id="35842" name="Content Placeholder 2"/>
          <p:cNvSpPr>
            <a:spLocks noGrp="1"/>
          </p:cNvSpPr>
          <p:nvPr>
            <p:ph idx="1"/>
          </p:nvPr>
        </p:nvSpPr>
        <p:spPr/>
        <p:txBody>
          <a:bodyPr/>
          <a:lstStyle/>
          <a:p>
            <a:pPr eaLnBrk="1" hangingPunct="1"/>
            <a:r>
              <a:rPr lang="en-GB" smtClean="0"/>
              <a:t>Necessary to prepare business plan and offer documents (we had support from Dave Hollings for this)</a:t>
            </a:r>
          </a:p>
          <a:p>
            <a:pPr eaLnBrk="1" hangingPunct="1"/>
            <a:r>
              <a:rPr lang="en-GB" smtClean="0"/>
              <a:t>Define community and start building a “register of interest” as soon as possible</a:t>
            </a:r>
          </a:p>
          <a:p>
            <a:pPr eaLnBrk="1" hangingPunct="1"/>
            <a:r>
              <a:rPr lang="en-GB" smtClean="0"/>
              <a:t>Establish a web presence and e-mail communications with interested parties</a:t>
            </a:r>
          </a:p>
          <a:p>
            <a:pPr eaLnBrk="1" hangingPunct="1"/>
            <a:r>
              <a:rPr lang="en-GB" smtClean="0"/>
              <a:t>Arrange public meeting(s) </a:t>
            </a:r>
          </a:p>
          <a:p>
            <a:pPr eaLnBrk="1" hangingPunct="1"/>
            <a:endParaRPr lang="en-GB"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36912"/>
            <a:ext cx="8305800" cy="1143000"/>
          </a:xfrm>
        </p:spPr>
        <p:txBody>
          <a:bodyPr>
            <a:noAutofit/>
          </a:bodyPr>
          <a:lstStyle/>
          <a:p>
            <a:pPr eaLnBrk="1" fontAlgn="auto" hangingPunct="1">
              <a:spcAft>
                <a:spcPts val="0"/>
              </a:spcAft>
              <a:defRPr/>
            </a:pPr>
            <a:r>
              <a:rPr lang="en-GB" sz="9600" b="1" dirty="0" smtClean="0"/>
              <a:t>Case Study – Harlaw Hydro</a:t>
            </a:r>
            <a:endParaRPr lang="en-GB" sz="9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7"/>
          <p:cNvPicPr>
            <a:picLocks noChangeAspect="1" noChangeArrowheads="1"/>
          </p:cNvPicPr>
          <p:nvPr/>
        </p:nvPicPr>
        <p:blipFill>
          <a:blip r:embed="rId2"/>
          <a:srcRect/>
          <a:stretch>
            <a:fillRect/>
          </a:stretch>
        </p:blipFill>
        <p:spPr bwMode="auto">
          <a:xfrm>
            <a:off x="1116013" y="981075"/>
            <a:ext cx="6769100" cy="5084763"/>
          </a:xfrm>
          <a:prstGeom prst="rect">
            <a:avLst/>
          </a:prstGeom>
          <a:noFill/>
          <a:ln w="9525">
            <a:noFill/>
            <a:miter lim="800000"/>
            <a:headEnd/>
            <a:tailEnd/>
          </a:ln>
        </p:spPr>
      </p:pic>
      <p:sp>
        <p:nvSpPr>
          <p:cNvPr id="37890" name="Line 18"/>
          <p:cNvSpPr>
            <a:spLocks noChangeShapeType="1"/>
          </p:cNvSpPr>
          <p:nvPr/>
        </p:nvSpPr>
        <p:spPr bwMode="auto">
          <a:xfrm>
            <a:off x="2916238" y="4149725"/>
            <a:ext cx="71437" cy="1439863"/>
          </a:xfrm>
          <a:prstGeom prst="line">
            <a:avLst/>
          </a:prstGeom>
          <a:noFill/>
          <a:ln w="196850">
            <a:solidFill>
              <a:schemeClr val="tx1"/>
            </a:solidFill>
            <a:round/>
            <a:headEnd/>
            <a:tailEnd type="stealth" w="med" len="med"/>
          </a:ln>
        </p:spPr>
        <p:txBody>
          <a:bodyPr/>
          <a:lstStyle/>
          <a:p>
            <a:endParaRPr lang="en-US"/>
          </a:p>
        </p:txBody>
      </p:sp>
      <p:sp>
        <p:nvSpPr>
          <p:cNvPr id="37891" name="TextBox 6"/>
          <p:cNvSpPr txBox="1">
            <a:spLocks noChangeArrowheads="1"/>
          </p:cNvSpPr>
          <p:nvPr/>
        </p:nvSpPr>
        <p:spPr bwMode="auto">
          <a:xfrm>
            <a:off x="2124075" y="3789363"/>
            <a:ext cx="1943100" cy="368300"/>
          </a:xfrm>
          <a:prstGeom prst="rect">
            <a:avLst/>
          </a:prstGeom>
          <a:noFill/>
          <a:ln w="9525">
            <a:noFill/>
            <a:miter lim="800000"/>
            <a:headEnd/>
            <a:tailEnd/>
          </a:ln>
        </p:spPr>
        <p:txBody>
          <a:bodyPr>
            <a:spAutoFit/>
          </a:bodyPr>
          <a:lstStyle/>
          <a:p>
            <a:r>
              <a:rPr lang="en-GB" b="1">
                <a:latin typeface="Constantia" pitchFamily="18" charset="0"/>
              </a:rPr>
              <a:t>Harlaw Hydro</a:t>
            </a:r>
          </a:p>
        </p:txBody>
      </p:sp>
      <p:sp>
        <p:nvSpPr>
          <p:cNvPr id="37892" name="TextBox 7"/>
          <p:cNvSpPr txBox="1">
            <a:spLocks noChangeArrowheads="1"/>
          </p:cNvSpPr>
          <p:nvPr/>
        </p:nvSpPr>
        <p:spPr bwMode="auto">
          <a:xfrm>
            <a:off x="5292725" y="2276475"/>
            <a:ext cx="1655763" cy="369888"/>
          </a:xfrm>
          <a:prstGeom prst="rect">
            <a:avLst/>
          </a:prstGeom>
          <a:noFill/>
          <a:ln w="9525">
            <a:noFill/>
            <a:miter lim="800000"/>
            <a:headEnd/>
            <a:tailEnd/>
          </a:ln>
        </p:spPr>
        <p:txBody>
          <a:bodyPr>
            <a:spAutoFit/>
          </a:bodyPr>
          <a:lstStyle/>
          <a:p>
            <a:r>
              <a:rPr lang="en-GB" b="1">
                <a:latin typeface="Constantia" pitchFamily="18" charset="0"/>
              </a:rPr>
              <a:t>Edinburgh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2005_0625_165926AA harlaw reservoir"/>
          <p:cNvPicPr>
            <a:picLocks noChangeAspect="1" noChangeArrowheads="1"/>
          </p:cNvPicPr>
          <p:nvPr/>
        </p:nvPicPr>
        <p:blipFill>
          <a:blip r:embed="rId2"/>
          <a:srcRect/>
          <a:stretch>
            <a:fillRect/>
          </a:stretch>
        </p:blipFill>
        <p:spPr bwMode="auto">
          <a:xfrm>
            <a:off x="684213" y="1412875"/>
            <a:ext cx="5724525" cy="4295775"/>
          </a:xfrm>
          <a:prstGeom prst="rect">
            <a:avLst/>
          </a:prstGeom>
          <a:noFill/>
          <a:ln w="9525">
            <a:noFill/>
            <a:miter lim="800000"/>
            <a:headEnd/>
            <a:tailEnd/>
          </a:ln>
        </p:spPr>
      </p:pic>
      <p:sp>
        <p:nvSpPr>
          <p:cNvPr id="38914" name="Text Box 2"/>
          <p:cNvSpPr txBox="1">
            <a:spLocks noChangeArrowheads="1"/>
          </p:cNvSpPr>
          <p:nvPr/>
        </p:nvSpPr>
        <p:spPr bwMode="auto">
          <a:xfrm>
            <a:off x="6732588" y="1412875"/>
            <a:ext cx="2087562" cy="4176713"/>
          </a:xfrm>
          <a:prstGeom prst="rect">
            <a:avLst/>
          </a:prstGeom>
          <a:noFill/>
          <a:ln w="76200" cmpd="thickThin">
            <a:solidFill>
              <a:srgbClr val="622423"/>
            </a:solidFill>
            <a:miter lim="800000"/>
            <a:headEnd/>
            <a:tailEnd/>
          </a:ln>
        </p:spPr>
        <p:txBody>
          <a:bodyPr lIns="137160" tIns="91440" rIns="137160" bIns="91440" anchor="ctr"/>
          <a:lstStyle/>
          <a:p>
            <a:pPr algn="ctr"/>
            <a:r>
              <a:rPr lang="en-GB" sz="2000" i="1">
                <a:latin typeface="Cambria" pitchFamily="18" charset="0"/>
              </a:rPr>
              <a:t>OBJECTIVE</a:t>
            </a:r>
          </a:p>
          <a:p>
            <a:pPr algn="ctr"/>
            <a:r>
              <a:rPr lang="en-GB" sz="2000" i="1">
                <a:latin typeface="Cambria" pitchFamily="18" charset="0"/>
              </a:rPr>
              <a:t>To raise £313,000 through a share offering, low interest loans and gift aid to fund a community hydro scheme at Harlaw Reservoir</a:t>
            </a:r>
            <a:endParaRPr 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2"/>
          <p:cNvGrpSpPr>
            <a:grpSpLocks/>
          </p:cNvGrpSpPr>
          <p:nvPr/>
        </p:nvGrpSpPr>
        <p:grpSpPr bwMode="auto">
          <a:xfrm>
            <a:off x="900113" y="765175"/>
            <a:ext cx="7632700" cy="5327650"/>
            <a:chOff x="899592" y="764705"/>
            <a:chExt cx="7632848" cy="5328592"/>
          </a:xfrm>
        </p:grpSpPr>
        <p:pic>
          <p:nvPicPr>
            <p:cNvPr id="39938" name="Picture 2"/>
            <p:cNvPicPr>
              <a:picLocks noChangeAspect="1" noChangeArrowheads="1"/>
            </p:cNvPicPr>
            <p:nvPr/>
          </p:nvPicPr>
          <p:blipFill>
            <a:blip r:embed="rId2"/>
            <a:srcRect/>
            <a:stretch>
              <a:fillRect/>
            </a:stretch>
          </p:blipFill>
          <p:spPr bwMode="auto">
            <a:xfrm>
              <a:off x="899592" y="764705"/>
              <a:ext cx="7632848" cy="5328592"/>
            </a:xfrm>
            <a:prstGeom prst="rect">
              <a:avLst/>
            </a:prstGeom>
            <a:noFill/>
            <a:ln w="9525">
              <a:noFill/>
              <a:miter lim="800000"/>
              <a:headEnd/>
              <a:tailEnd/>
            </a:ln>
          </p:spPr>
        </p:pic>
        <p:sp>
          <p:nvSpPr>
            <p:cNvPr id="2" name="Rectangle 1"/>
            <p:cNvSpPr/>
            <p:nvPr/>
          </p:nvSpPr>
          <p:spPr>
            <a:xfrm>
              <a:off x="3707933" y="5013606"/>
              <a:ext cx="2087603" cy="215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p:nvPr>
        </p:nvSpPr>
        <p:spPr>
          <a:xfrm>
            <a:off x="539750" y="280988"/>
            <a:ext cx="8229600" cy="1143000"/>
          </a:xfrm>
        </p:spPr>
        <p:txBody>
          <a:bodyPr/>
          <a:lstStyle/>
          <a:p>
            <a:pPr eaLnBrk="1" hangingPunct="1"/>
            <a:r>
              <a:rPr lang="en-GB" smtClean="0"/>
              <a:t>Numerical Summary</a:t>
            </a:r>
          </a:p>
        </p:txBody>
      </p:sp>
      <p:sp>
        <p:nvSpPr>
          <p:cNvPr id="40962" name="Content Placeholder 4"/>
          <p:cNvSpPr>
            <a:spLocks noGrp="1"/>
          </p:cNvSpPr>
          <p:nvPr>
            <p:ph idx="1"/>
          </p:nvPr>
        </p:nvSpPr>
        <p:spPr>
          <a:xfrm>
            <a:off x="417513" y="1628775"/>
            <a:ext cx="8229600" cy="4525963"/>
          </a:xfrm>
        </p:spPr>
        <p:txBody>
          <a:bodyPr/>
          <a:lstStyle/>
          <a:p>
            <a:pPr eaLnBrk="1" hangingPunct="1"/>
            <a:endParaRPr lang="en-GB" smtClean="0"/>
          </a:p>
          <a:p>
            <a:pPr eaLnBrk="1" hangingPunct="1"/>
            <a:endParaRPr lang="en-GB" smtClean="0"/>
          </a:p>
        </p:txBody>
      </p:sp>
      <p:graphicFrame>
        <p:nvGraphicFramePr>
          <p:cNvPr id="7" name="Table 6"/>
          <p:cNvGraphicFramePr>
            <a:graphicFrameLocks noGrp="1"/>
          </p:cNvGraphicFramePr>
          <p:nvPr/>
        </p:nvGraphicFramePr>
        <p:xfrm>
          <a:off x="1692275" y="4797425"/>
          <a:ext cx="6096000" cy="1130300"/>
        </p:xfrm>
        <a:graphic>
          <a:graphicData uri="http://schemas.openxmlformats.org/drawingml/2006/table">
            <a:tbl>
              <a:tblPr firstRow="1" bandRow="1">
                <a:tableStyleId>{5C22544A-7EE6-4342-B048-85BDC9FD1C3A}</a:tableStyleId>
              </a:tblPr>
              <a:tblGrid>
                <a:gridCol w="6096000"/>
              </a:tblGrid>
              <a:tr h="1130424">
                <a:tc>
                  <a:txBody>
                    <a:bodyPr/>
                    <a:lstStyle/>
                    <a:p>
                      <a:pPr algn="ctr"/>
                      <a:r>
                        <a:rPr lang="en-GB" sz="1800" baseline="0" dirty="0" smtClean="0"/>
                        <a:t>source Highland Eco Feasibility Study 2011</a:t>
                      </a:r>
                      <a:br>
                        <a:rPr lang="en-GB" sz="1800" baseline="0" dirty="0" smtClean="0"/>
                      </a:br>
                      <a:r>
                        <a:rPr lang="en-GB" sz="1800" baseline="0" dirty="0" smtClean="0"/>
                        <a:t>(funded by Community Energy Scotland)</a:t>
                      </a:r>
                      <a:endParaRPr lang="en-GB" sz="1800" dirty="0"/>
                    </a:p>
                  </a:txBody>
                  <a:tcPr anchor="ctr"/>
                </a:tc>
              </a:tr>
            </a:tbl>
          </a:graphicData>
        </a:graphic>
      </p:graphicFrame>
      <p:graphicFrame>
        <p:nvGraphicFramePr>
          <p:cNvPr id="2" name="Table 1"/>
          <p:cNvGraphicFramePr>
            <a:graphicFrameLocks noGrp="1"/>
          </p:cNvGraphicFramePr>
          <p:nvPr/>
        </p:nvGraphicFramePr>
        <p:xfrm>
          <a:off x="323850" y="2565400"/>
          <a:ext cx="8424863" cy="1524000"/>
        </p:xfrm>
        <a:graphic>
          <a:graphicData uri="http://schemas.openxmlformats.org/drawingml/2006/table">
            <a:tbl>
              <a:tblPr firstRow="1" bandRow="1">
                <a:tableStyleId>{5C22544A-7EE6-4342-B048-85BDC9FD1C3A}</a:tableStyleId>
              </a:tblPr>
              <a:tblGrid>
                <a:gridCol w="1404156"/>
                <a:gridCol w="1404156"/>
                <a:gridCol w="1227162"/>
                <a:gridCol w="1274360"/>
                <a:gridCol w="1710945"/>
                <a:gridCol w="1404156"/>
              </a:tblGrid>
              <a:tr h="3817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dirty="0" smtClean="0"/>
                        <a:t>Size</a:t>
                      </a:r>
                      <a:r>
                        <a:rPr lang="en-GB" sz="2200" baseline="0" dirty="0" smtClean="0"/>
                        <a:t> of system</a:t>
                      </a:r>
                      <a:endParaRPr lang="en-GB" sz="22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dirty="0" smtClean="0"/>
                        <a:t>Units pa (kwh)</a:t>
                      </a:r>
                      <a:endParaRPr lang="en-GB" sz="2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dirty="0" smtClean="0"/>
                        <a:t>CO2 Saved</a:t>
                      </a:r>
                      <a:endParaRPr lang="en-GB" sz="2200" dirty="0"/>
                    </a:p>
                  </a:txBody>
                  <a:tcPr anchor="ctr"/>
                </a:tc>
                <a:tc>
                  <a:txBody>
                    <a:bodyPr/>
                    <a:lstStyle/>
                    <a:p>
                      <a:pPr algn="ctr"/>
                      <a:r>
                        <a:rPr lang="en-GB" sz="2200" dirty="0" smtClean="0"/>
                        <a:t>Homes </a:t>
                      </a:r>
                      <a:endParaRPr lang="en-GB" sz="2200" dirty="0"/>
                    </a:p>
                  </a:txBody>
                  <a:tcPr anchor="ctr"/>
                </a:tc>
                <a:tc>
                  <a:txBody>
                    <a:bodyPr/>
                    <a:lstStyle/>
                    <a:p>
                      <a:pPr algn="ctr"/>
                      <a:r>
                        <a:rPr lang="en-GB" sz="2200" dirty="0" smtClean="0"/>
                        <a:t>Cost</a:t>
                      </a:r>
                      <a:endParaRPr lang="en-GB" sz="2200" dirty="0"/>
                    </a:p>
                  </a:txBody>
                  <a:tcPr anchor="ctr"/>
                </a:tc>
                <a:tc>
                  <a:txBody>
                    <a:bodyPr/>
                    <a:lstStyle/>
                    <a:p>
                      <a:pPr algn="ctr"/>
                      <a:r>
                        <a:rPr lang="en-GB" sz="2200" dirty="0" smtClean="0"/>
                        <a:t>Annual Revenue</a:t>
                      </a:r>
                      <a:endParaRPr lang="en-GB" sz="2200" dirty="0"/>
                    </a:p>
                  </a:txBody>
                  <a:tcPr anchor="ctr"/>
                </a:tc>
              </a:tr>
              <a:tr h="370840">
                <a:tc>
                  <a:txBody>
                    <a:bodyPr/>
                    <a:lstStyle/>
                    <a:p>
                      <a:pPr algn="ctr"/>
                      <a:r>
                        <a:rPr lang="en-GB" sz="2200" dirty="0" smtClean="0"/>
                        <a:t>65KW</a:t>
                      </a:r>
                      <a:endParaRPr lang="en-GB" sz="2200" dirty="0"/>
                    </a:p>
                  </a:txBody>
                  <a:tcPr anchor="ctr"/>
                </a:tc>
                <a:tc>
                  <a:txBody>
                    <a:bodyPr/>
                    <a:lstStyle/>
                    <a:p>
                      <a:pPr algn="ctr"/>
                      <a:r>
                        <a:rPr lang="en-GB" sz="2200" dirty="0" smtClean="0"/>
                        <a:t>260,000</a:t>
                      </a:r>
                      <a:endParaRPr lang="en-GB" sz="2200" dirty="0"/>
                    </a:p>
                  </a:txBody>
                  <a:tcPr anchor="ctr"/>
                </a:tc>
                <a:tc>
                  <a:txBody>
                    <a:bodyPr/>
                    <a:lstStyle/>
                    <a:p>
                      <a:pPr algn="ctr"/>
                      <a:r>
                        <a:rPr lang="en-GB" sz="2200" dirty="0" smtClean="0"/>
                        <a:t>129</a:t>
                      </a:r>
                      <a:r>
                        <a:rPr lang="en-GB" sz="2200" baseline="0" dirty="0" smtClean="0"/>
                        <a:t> tonnes</a:t>
                      </a:r>
                      <a:endParaRPr lang="en-GB" sz="2200" dirty="0"/>
                    </a:p>
                  </a:txBody>
                  <a:tcPr anchor="ctr"/>
                </a:tc>
                <a:tc>
                  <a:txBody>
                    <a:bodyPr/>
                    <a:lstStyle/>
                    <a:p>
                      <a:pPr algn="ctr"/>
                      <a:r>
                        <a:rPr lang="en-GB" sz="2200" dirty="0" smtClean="0"/>
                        <a:t>56 UK average</a:t>
                      </a:r>
                      <a:endParaRPr lang="en-GB" sz="2200" dirty="0"/>
                    </a:p>
                  </a:txBody>
                  <a:tcPr anchor="ctr"/>
                </a:tc>
                <a:tc>
                  <a:txBody>
                    <a:bodyPr/>
                    <a:lstStyle/>
                    <a:p>
                      <a:pPr algn="ctr"/>
                      <a:r>
                        <a:rPr lang="en-GB" sz="2200" baseline="0" dirty="0" smtClean="0"/>
                        <a:t>£313,000</a:t>
                      </a:r>
                      <a:endParaRPr lang="en-GB" sz="2200" dirty="0"/>
                    </a:p>
                  </a:txBody>
                  <a:tcPr anchor="ctr"/>
                </a:tc>
                <a:tc>
                  <a:txBody>
                    <a:bodyPr/>
                    <a:lstStyle/>
                    <a:p>
                      <a:pPr algn="ctr"/>
                      <a:r>
                        <a:rPr lang="en-GB" sz="2200" dirty="0" smtClean="0"/>
                        <a:t>£58,000</a:t>
                      </a:r>
                      <a:endParaRPr lang="en-GB" sz="2200" dirty="0"/>
                    </a:p>
                  </a:txBody>
                  <a:tcPr anchor="ct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GB" smtClean="0"/>
              <a:t>Why do this?</a:t>
            </a:r>
          </a:p>
        </p:txBody>
      </p:sp>
      <p:sp>
        <p:nvSpPr>
          <p:cNvPr id="41986" name="Content Placeholder 2"/>
          <p:cNvSpPr>
            <a:spLocks noGrp="1"/>
          </p:cNvSpPr>
          <p:nvPr>
            <p:ph idx="1"/>
          </p:nvPr>
        </p:nvSpPr>
        <p:spPr/>
        <p:txBody>
          <a:bodyPr/>
          <a:lstStyle/>
          <a:p>
            <a:pPr eaLnBrk="1" hangingPunct="1"/>
            <a:r>
              <a:rPr lang="en-GB" smtClean="0"/>
              <a:t>To generate ‘green’ hydro-electricity  and feed it into the Grid. </a:t>
            </a:r>
          </a:p>
          <a:p>
            <a:pPr eaLnBrk="1" hangingPunct="1"/>
            <a:r>
              <a:rPr lang="en-GB" smtClean="0"/>
              <a:t>Commercial viability due to the Feed in Tariff (FiT)</a:t>
            </a:r>
          </a:p>
          <a:p>
            <a:pPr lvl="1" eaLnBrk="1" hangingPunct="1"/>
            <a:r>
              <a:rPr lang="en-GB" smtClean="0"/>
              <a:t>Currently the Government will pay 20.21p per kwh on top of the standard commercial payment of 3.2p per kwh</a:t>
            </a:r>
          </a:p>
          <a:p>
            <a:pPr eaLnBrk="1" hangingPunct="1"/>
            <a:r>
              <a:rPr lang="en-GB" smtClean="0"/>
              <a:t>To provide support for community projects and activities.</a:t>
            </a:r>
          </a:p>
          <a:p>
            <a:pPr eaLnBrk="1" hangingPunct="1"/>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a:xfrm>
            <a:off x="179388" y="704850"/>
            <a:ext cx="8785225" cy="1143000"/>
          </a:xfrm>
        </p:spPr>
        <p:txBody>
          <a:bodyPr anchor="ctr"/>
          <a:lstStyle/>
          <a:p>
            <a:pPr eaLnBrk="1" hangingPunct="1"/>
            <a:r>
              <a:rPr lang="en-GB" sz="4000" smtClean="0"/>
              <a:t>How can we have income reassurance?</a:t>
            </a:r>
          </a:p>
        </p:txBody>
      </p:sp>
      <p:sp>
        <p:nvSpPr>
          <p:cNvPr id="43010" name="Content Placeholder 4"/>
          <p:cNvSpPr>
            <a:spLocks noGrp="1"/>
          </p:cNvSpPr>
          <p:nvPr>
            <p:ph idx="1"/>
          </p:nvPr>
        </p:nvSpPr>
        <p:spPr/>
        <p:txBody>
          <a:bodyPr/>
          <a:lstStyle/>
          <a:p>
            <a:pPr eaLnBrk="1" hangingPunct="1"/>
            <a:r>
              <a:rPr lang="en-GB" smtClean="0"/>
              <a:t>HMG guarantees FiT rates for 20 years from the start of electricity generation</a:t>
            </a:r>
          </a:p>
          <a:p>
            <a:pPr eaLnBrk="1" hangingPunct="1"/>
            <a:r>
              <a:rPr lang="en-GB" smtClean="0"/>
              <a:t>Secure Preliminary Accreditation</a:t>
            </a:r>
          </a:p>
          <a:p>
            <a:pPr lvl="1" eaLnBrk="1" hangingPunct="1"/>
            <a:r>
              <a:rPr lang="en-GB" smtClean="0"/>
              <a:t>From 1 December 2012, prospective installations which fall into the “ROO-FIT” application pathway (less than 5MW) are able to apply for preliminary  accreditation. This mechanism provides a tariff guarantee provided generation starts within 2 years. </a:t>
            </a:r>
          </a:p>
          <a:p>
            <a:pPr eaLnBrk="1" hangingPunct="1"/>
            <a:r>
              <a:rPr lang="en-GB" smtClean="0"/>
              <a:t>We needed to line up 4 ‘ ducks’ to apply for this</a:t>
            </a:r>
          </a:p>
          <a:p>
            <a:pPr eaLnBrk="1" hangingPunct="1"/>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Black rubber duck  Stock Photo - 9242053"/>
          <p:cNvPicPr>
            <a:picLocks noChangeAspect="1" noChangeArrowheads="1"/>
          </p:cNvPicPr>
          <p:nvPr/>
        </p:nvPicPr>
        <p:blipFill>
          <a:blip r:embed="rId2"/>
          <a:srcRect/>
          <a:stretch>
            <a:fillRect/>
          </a:stretch>
        </p:blipFill>
        <p:spPr bwMode="auto">
          <a:xfrm>
            <a:off x="1195388" y="2468563"/>
            <a:ext cx="741362" cy="1103312"/>
          </a:xfrm>
          <a:prstGeom prst="rect">
            <a:avLst/>
          </a:prstGeom>
          <a:noFill/>
          <a:ln w="9525">
            <a:noFill/>
            <a:miter lim="800000"/>
            <a:headEnd/>
            <a:tailEnd/>
          </a:ln>
        </p:spPr>
      </p:pic>
      <p:sp>
        <p:nvSpPr>
          <p:cNvPr id="44034" name="Title 3"/>
          <p:cNvSpPr>
            <a:spLocks noGrp="1"/>
          </p:cNvSpPr>
          <p:nvPr>
            <p:ph type="title"/>
          </p:nvPr>
        </p:nvSpPr>
        <p:spPr>
          <a:xfrm>
            <a:off x="250825" y="260350"/>
            <a:ext cx="8229600" cy="1143000"/>
          </a:xfrm>
        </p:spPr>
        <p:txBody>
          <a:bodyPr/>
          <a:lstStyle/>
          <a:p>
            <a:pPr eaLnBrk="1" hangingPunct="1"/>
            <a:r>
              <a:rPr lang="en-GB" smtClean="0"/>
              <a:t>The 4 Rubber Ducks to line up</a:t>
            </a:r>
          </a:p>
        </p:txBody>
      </p:sp>
      <p:graphicFrame>
        <p:nvGraphicFramePr>
          <p:cNvPr id="13" name="Content Placeholder 12"/>
          <p:cNvGraphicFramePr>
            <a:graphicFrameLocks noGrp="1"/>
          </p:cNvGraphicFramePr>
          <p:nvPr>
            <p:ph idx="1"/>
          </p:nvPr>
        </p:nvGraphicFramePr>
        <p:xfrm>
          <a:off x="2771775" y="1484313"/>
          <a:ext cx="5976938" cy="4194175"/>
        </p:xfrm>
        <a:graphic>
          <a:graphicData uri="http://schemas.openxmlformats.org/drawingml/2006/table">
            <a:tbl>
              <a:tblPr bandRow="1">
                <a:tableStyleId>{5C22544A-7EE6-4342-B048-85BDC9FD1C3A}</a:tableStyleId>
              </a:tblPr>
              <a:tblGrid>
                <a:gridCol w="5976664"/>
              </a:tblGrid>
              <a:tr h="936104">
                <a:tc>
                  <a:txBody>
                    <a:bodyPr/>
                    <a:lstStyle/>
                    <a:p>
                      <a:r>
                        <a:rPr lang="en-GB" sz="2200" dirty="0" smtClean="0"/>
                        <a:t>Planning</a:t>
                      </a:r>
                      <a:r>
                        <a:rPr lang="en-GB" sz="2200" baseline="0" dirty="0" smtClean="0"/>
                        <a:t> Permission</a:t>
                      </a:r>
                    </a:p>
                    <a:p>
                      <a:pPr lvl="1"/>
                      <a:r>
                        <a:rPr lang="en-GB" sz="2200" baseline="0" dirty="0" smtClean="0"/>
                        <a:t> Granted October 2012</a:t>
                      </a:r>
                      <a:endParaRPr lang="en-GB" sz="2200" dirty="0"/>
                    </a:p>
                  </a:txBody>
                  <a:tcPr anchor="ctr"/>
                </a:tc>
              </a:tr>
              <a:tr h="1080120">
                <a:tc>
                  <a:txBody>
                    <a:bodyPr/>
                    <a:lstStyle/>
                    <a:p>
                      <a:r>
                        <a:rPr lang="en-GB" sz="2200" dirty="0" smtClean="0"/>
                        <a:t>Extraction</a:t>
                      </a:r>
                      <a:r>
                        <a:rPr lang="en-GB" sz="2200" baseline="0" dirty="0" smtClean="0"/>
                        <a:t> License </a:t>
                      </a:r>
                    </a:p>
                    <a:p>
                      <a:pPr lvl="1"/>
                      <a:r>
                        <a:rPr lang="en-GB" sz="2200" baseline="0" dirty="0" smtClean="0"/>
                        <a:t>Granted by SEPA October 2012</a:t>
                      </a:r>
                      <a:endParaRPr lang="en-GB" sz="2200" dirty="0"/>
                    </a:p>
                  </a:txBody>
                  <a:tcPr anchor="ctr"/>
                </a:tc>
              </a:tr>
              <a:tr h="1080120">
                <a:tc>
                  <a:txBody>
                    <a:bodyPr/>
                    <a:lstStyle/>
                    <a:p>
                      <a:r>
                        <a:rPr lang="en-GB" sz="2200" dirty="0" smtClean="0"/>
                        <a:t>Lease agreement </a:t>
                      </a:r>
                    </a:p>
                    <a:p>
                      <a:pPr lvl="1"/>
                      <a:r>
                        <a:rPr lang="en-GB" sz="2200" dirty="0" smtClean="0"/>
                        <a:t>Heads</a:t>
                      </a:r>
                      <a:r>
                        <a:rPr lang="en-GB" sz="2200" baseline="0" dirty="0" smtClean="0"/>
                        <a:t> of terms approved by CEC March 2013</a:t>
                      </a:r>
                      <a:endParaRPr lang="en-GB" sz="2200" dirty="0"/>
                    </a:p>
                  </a:txBody>
                  <a:tcPr anchor="ctr"/>
                </a:tc>
              </a:tr>
              <a:tr h="1080120">
                <a:tc>
                  <a:txBody>
                    <a:bodyPr/>
                    <a:lstStyle/>
                    <a:p>
                      <a:r>
                        <a:rPr lang="en-GB" sz="2200" dirty="0" smtClean="0"/>
                        <a:t>Grid</a:t>
                      </a:r>
                      <a:r>
                        <a:rPr lang="en-GB" sz="2200" baseline="0" dirty="0" smtClean="0"/>
                        <a:t> Connection </a:t>
                      </a:r>
                    </a:p>
                    <a:p>
                      <a:pPr lvl="1"/>
                      <a:r>
                        <a:rPr lang="en-GB" sz="2200" baseline="0" dirty="0" smtClean="0"/>
                        <a:t>G59 submitted to Scottish Power March 2013</a:t>
                      </a:r>
                    </a:p>
                    <a:p>
                      <a:pPr lvl="1"/>
                      <a:r>
                        <a:rPr lang="en-GB" sz="2200" baseline="0" dirty="0" smtClean="0"/>
                        <a:t>Connection offer May 2013. Accepted June 2013</a:t>
                      </a:r>
                      <a:endParaRPr lang="en-GB" sz="2200" dirty="0"/>
                    </a:p>
                  </a:txBody>
                  <a:tcPr anchor="ctr"/>
                </a:tc>
              </a:tr>
            </a:tbl>
          </a:graphicData>
        </a:graphic>
      </p:graphicFrame>
      <p:pic>
        <p:nvPicPr>
          <p:cNvPr id="44047" name="Picture 2" descr="Black rubber duck  Stock Photo - 9242053"/>
          <p:cNvPicPr>
            <a:picLocks noChangeAspect="1" noChangeArrowheads="1"/>
          </p:cNvPicPr>
          <p:nvPr/>
        </p:nvPicPr>
        <p:blipFill>
          <a:blip r:embed="rId2"/>
          <a:srcRect/>
          <a:stretch>
            <a:fillRect/>
          </a:stretch>
        </p:blipFill>
        <p:spPr bwMode="auto">
          <a:xfrm>
            <a:off x="1195388" y="1371600"/>
            <a:ext cx="741362" cy="1103313"/>
          </a:xfrm>
          <a:prstGeom prst="rect">
            <a:avLst/>
          </a:prstGeom>
          <a:noFill/>
          <a:ln w="9525">
            <a:noFill/>
            <a:miter lim="800000"/>
            <a:headEnd/>
            <a:tailEnd/>
          </a:ln>
        </p:spPr>
      </p:pic>
      <p:pic>
        <p:nvPicPr>
          <p:cNvPr id="44048" name="Picture 2" descr="Black rubber duck  Stock Photo - 9242053"/>
          <p:cNvPicPr>
            <a:picLocks noChangeAspect="1" noChangeArrowheads="1"/>
          </p:cNvPicPr>
          <p:nvPr/>
        </p:nvPicPr>
        <p:blipFill>
          <a:blip r:embed="rId2"/>
          <a:srcRect/>
          <a:stretch>
            <a:fillRect/>
          </a:stretch>
        </p:blipFill>
        <p:spPr bwMode="auto">
          <a:xfrm>
            <a:off x="1195388" y="3590925"/>
            <a:ext cx="741362" cy="1101725"/>
          </a:xfrm>
          <a:prstGeom prst="rect">
            <a:avLst/>
          </a:prstGeom>
          <a:noFill/>
          <a:ln w="9525">
            <a:noFill/>
            <a:miter lim="800000"/>
            <a:headEnd/>
            <a:tailEnd/>
          </a:ln>
        </p:spPr>
      </p:pic>
      <p:pic>
        <p:nvPicPr>
          <p:cNvPr id="44049" name="Picture 2" descr="Black rubber duck  Stock Photo - 9242053"/>
          <p:cNvPicPr>
            <a:picLocks noChangeAspect="1" noChangeArrowheads="1"/>
          </p:cNvPicPr>
          <p:nvPr/>
        </p:nvPicPr>
        <p:blipFill>
          <a:blip r:embed="rId2"/>
          <a:srcRect/>
          <a:stretch>
            <a:fillRect/>
          </a:stretch>
        </p:blipFill>
        <p:spPr bwMode="auto">
          <a:xfrm>
            <a:off x="1195388" y="4719638"/>
            <a:ext cx="741362" cy="110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p:cNvPicPr>
            <a:picLocks noChangeAspect="1"/>
          </p:cNvPicPr>
          <p:nvPr/>
        </p:nvPicPr>
        <p:blipFill>
          <a:blip r:embed="rId2"/>
          <a:srcRect/>
          <a:stretch>
            <a:fillRect/>
          </a:stretch>
        </p:blipFill>
        <p:spPr bwMode="auto">
          <a:xfrm>
            <a:off x="1331913" y="692150"/>
            <a:ext cx="3095625" cy="792163"/>
          </a:xfrm>
          <a:prstGeom prst="rect">
            <a:avLst/>
          </a:prstGeom>
          <a:noFill/>
          <a:ln w="9525">
            <a:noFill/>
            <a:miter lim="800000"/>
            <a:headEnd/>
            <a:tailEnd/>
          </a:ln>
        </p:spPr>
      </p:pic>
      <p:pic>
        <p:nvPicPr>
          <p:cNvPr id="17410" name="_2013 - 03 - Mar - Lymphoy - DSC0804.jpg" descr="/Users/richardhenderson/Documents/Balerno Village Trust (formerly BVCDF)/BVT annual report/Annual Report 2013/_2013 - 03 - Mar - Lymphoy - DSC0804.jpg"/>
          <p:cNvPicPr>
            <a:picLocks noChangeAspect="1"/>
          </p:cNvPicPr>
          <p:nvPr/>
        </p:nvPicPr>
        <p:blipFill>
          <a:blip r:embed="rId3" r:link="rId4"/>
          <a:srcRect/>
          <a:stretch>
            <a:fillRect/>
          </a:stretch>
        </p:blipFill>
        <p:spPr bwMode="auto">
          <a:xfrm rot="1128945">
            <a:off x="6221413" y="361950"/>
            <a:ext cx="2613025" cy="1735138"/>
          </a:xfrm>
          <a:prstGeom prst="rect">
            <a:avLst/>
          </a:prstGeom>
          <a:noFill/>
          <a:ln w="9525">
            <a:noFill/>
            <a:miter lim="800000"/>
            <a:headEnd/>
            <a:tailEnd/>
          </a:ln>
        </p:spPr>
      </p:pic>
      <p:pic>
        <p:nvPicPr>
          <p:cNvPr id="17411" name="Sustain Balerno logo RGB[3].jpg" descr="/Users/richardhenderson/Documents/Balerno Village Trust (formerly BVCDF)/Sustain Balerno/Sustain Balerno logo RGB[3].jpg"/>
          <p:cNvPicPr>
            <a:picLocks noChangeAspect="1"/>
          </p:cNvPicPr>
          <p:nvPr/>
        </p:nvPicPr>
        <p:blipFill>
          <a:blip r:embed="rId5" r:link="rId6"/>
          <a:srcRect/>
          <a:stretch>
            <a:fillRect/>
          </a:stretch>
        </p:blipFill>
        <p:spPr bwMode="auto">
          <a:xfrm rot="746564">
            <a:off x="6415088" y="1927225"/>
            <a:ext cx="2170112" cy="635000"/>
          </a:xfrm>
          <a:prstGeom prst="rect">
            <a:avLst/>
          </a:prstGeom>
          <a:noFill/>
          <a:ln w="9525">
            <a:noFill/>
            <a:miter lim="800000"/>
            <a:headEnd/>
            <a:tailEnd/>
          </a:ln>
        </p:spPr>
      </p:pic>
      <p:pic>
        <p:nvPicPr>
          <p:cNvPr id="17412" name="Picture 10" descr="2012 - pdf latest Xmas Tree1.pdf"/>
          <p:cNvPicPr>
            <a:picLocks noChangeAspect="1"/>
          </p:cNvPicPr>
          <p:nvPr/>
        </p:nvPicPr>
        <p:blipFill>
          <a:blip r:embed="rId7"/>
          <a:srcRect/>
          <a:stretch>
            <a:fillRect/>
          </a:stretch>
        </p:blipFill>
        <p:spPr bwMode="auto">
          <a:xfrm rot="-1383443">
            <a:off x="5287963" y="4006850"/>
            <a:ext cx="1550987" cy="2135188"/>
          </a:xfrm>
          <a:prstGeom prst="rect">
            <a:avLst/>
          </a:prstGeom>
          <a:noFill/>
          <a:ln w="9525">
            <a:noFill/>
            <a:miter lim="800000"/>
            <a:headEnd/>
            <a:tailEnd/>
          </a:ln>
        </p:spPr>
      </p:pic>
      <p:pic>
        <p:nvPicPr>
          <p:cNvPr id="17413" name="2013 - 03 - Mar - Malleny croft -DSC_3184.jpg" descr="/Users/richardhenderson/Documents/Balerno Village Trust (formerly BVCDF)/BVT annual report/Annual Report 2013/2013 - 03 - Mar - Malleny croft -DSC_3184.jpg"/>
          <p:cNvPicPr>
            <a:picLocks noChangeAspect="1"/>
          </p:cNvPicPr>
          <p:nvPr/>
        </p:nvPicPr>
        <p:blipFill>
          <a:blip r:embed="rId8" r:link="rId9"/>
          <a:srcRect/>
          <a:stretch>
            <a:fillRect/>
          </a:stretch>
        </p:blipFill>
        <p:spPr bwMode="auto">
          <a:xfrm rot="-857686">
            <a:off x="6091238" y="2820988"/>
            <a:ext cx="2268537" cy="1508125"/>
          </a:xfrm>
          <a:prstGeom prst="rect">
            <a:avLst/>
          </a:prstGeom>
          <a:noFill/>
          <a:ln w="9525">
            <a:noFill/>
            <a:miter lim="800000"/>
            <a:headEnd/>
            <a:tailEnd/>
          </a:ln>
        </p:spPr>
      </p:pic>
      <p:sp>
        <p:nvSpPr>
          <p:cNvPr id="5" name="Content Placeholder 4"/>
          <p:cNvSpPr>
            <a:spLocks noGrp="1"/>
          </p:cNvSpPr>
          <p:nvPr>
            <p:ph idx="1"/>
          </p:nvPr>
        </p:nvSpPr>
        <p:spPr>
          <a:xfrm>
            <a:off x="468313" y="1628775"/>
            <a:ext cx="5327650" cy="4608513"/>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GB" b="1" dirty="0" smtClean="0">
                <a:latin typeface="Helvetica Neue"/>
                <a:cs typeface="Helvetica Neue"/>
              </a:rPr>
              <a:t>What’s it done and what</a:t>
            </a:r>
            <a:r>
              <a:rPr lang="fr-FR" b="1" dirty="0" smtClean="0">
                <a:latin typeface="Helvetica Neue"/>
                <a:cs typeface="Helvetica Neue"/>
              </a:rPr>
              <a:t>’</a:t>
            </a:r>
            <a:r>
              <a:rPr lang="en-GB" b="1" dirty="0" smtClean="0">
                <a:latin typeface="Helvetica Neue"/>
                <a:cs typeface="Helvetica Neue"/>
              </a:rPr>
              <a:t>s it doing? </a:t>
            </a:r>
          </a:p>
          <a:p>
            <a:pPr marL="640080" lvl="1" indent="-246888" eaLnBrk="1" fontAlgn="auto" hangingPunct="1">
              <a:spcAft>
                <a:spcPts val="0"/>
              </a:spcAft>
              <a:buFont typeface="Wingdings 2"/>
              <a:buChar char=""/>
              <a:defRPr/>
            </a:pPr>
            <a:r>
              <a:rPr lang="en-GB" sz="1800" dirty="0" smtClean="0">
                <a:latin typeface="Helvetica Neue"/>
                <a:cs typeface="Helvetica Neue"/>
              </a:rPr>
              <a:t>Farmers Market, Founding partner in </a:t>
            </a:r>
            <a:r>
              <a:rPr lang="en-GB" sz="1800" dirty="0" err="1" smtClean="0">
                <a:latin typeface="Helvetica Neue"/>
                <a:cs typeface="Helvetica Neue"/>
              </a:rPr>
              <a:t>Balerno</a:t>
            </a:r>
            <a:r>
              <a:rPr lang="en-GB" sz="1800" dirty="0" smtClean="0">
                <a:latin typeface="Helvetica Neue"/>
                <a:cs typeface="Helvetica Neue"/>
              </a:rPr>
              <a:t> Music Festival, Sustain </a:t>
            </a:r>
            <a:r>
              <a:rPr lang="en-GB" sz="1800" dirty="0" err="1" smtClean="0">
                <a:latin typeface="Helvetica Neue"/>
                <a:cs typeface="Helvetica Neue"/>
              </a:rPr>
              <a:t>Balerno</a:t>
            </a:r>
            <a:r>
              <a:rPr lang="en-GB" sz="1800" dirty="0" smtClean="0">
                <a:latin typeface="Helvetica Neue"/>
                <a:cs typeface="Helvetica Neue"/>
              </a:rPr>
              <a:t> (Tattie day, Apple Day, Community </a:t>
            </a:r>
            <a:r>
              <a:rPr lang="en-GB" sz="1800" dirty="0">
                <a:latin typeface="Helvetica Neue"/>
                <a:cs typeface="Helvetica Neue"/>
              </a:rPr>
              <a:t>O</a:t>
            </a:r>
            <a:r>
              <a:rPr lang="en-GB" sz="1800" dirty="0" smtClean="0">
                <a:latin typeface="Helvetica Neue"/>
                <a:cs typeface="Helvetica Neue"/>
              </a:rPr>
              <a:t>rchard, Bee Hives </a:t>
            </a:r>
            <a:r>
              <a:rPr lang="en-GB" sz="1800" dirty="0" err="1" smtClean="0">
                <a:latin typeface="Helvetica Neue"/>
                <a:cs typeface="Helvetica Neue"/>
              </a:rPr>
              <a:t>etc</a:t>
            </a:r>
            <a:r>
              <a:rPr lang="en-GB" sz="1800" dirty="0" smtClean="0">
                <a:latin typeface="Helvetica Neue"/>
                <a:cs typeface="Helvetica Neue"/>
              </a:rPr>
              <a:t> </a:t>
            </a:r>
            <a:r>
              <a:rPr lang="en-GB" sz="1800" dirty="0" err="1" smtClean="0">
                <a:latin typeface="Helvetica Neue"/>
                <a:cs typeface="Helvetica Neue"/>
              </a:rPr>
              <a:t>etc</a:t>
            </a:r>
            <a:r>
              <a:rPr lang="en-GB" sz="1800" dirty="0" smtClean="0">
                <a:latin typeface="Helvetica Neue"/>
                <a:cs typeface="Helvetica Neue"/>
              </a:rPr>
              <a:t> </a:t>
            </a:r>
            <a:r>
              <a:rPr lang="en-GB" sz="1800" dirty="0" err="1" smtClean="0">
                <a:latin typeface="Helvetica Neue"/>
                <a:cs typeface="Helvetica Neue"/>
              </a:rPr>
              <a:t>etc</a:t>
            </a:r>
            <a:r>
              <a:rPr lang="en-GB" sz="1800" dirty="0" smtClean="0">
                <a:latin typeface="Helvetica Neue"/>
                <a:cs typeface="Helvetica Neue"/>
              </a:rPr>
              <a:t>), </a:t>
            </a:r>
            <a:r>
              <a:rPr lang="en-GB" sz="1800" dirty="0" err="1" smtClean="0">
                <a:latin typeface="Helvetica Neue"/>
                <a:cs typeface="Helvetica Neue"/>
              </a:rPr>
              <a:t>Ravelrig</a:t>
            </a:r>
            <a:r>
              <a:rPr lang="en-GB" sz="1800" dirty="0" smtClean="0">
                <a:latin typeface="Helvetica Neue"/>
                <a:cs typeface="Helvetica Neue"/>
              </a:rPr>
              <a:t> Walled Garden, Hydro, partner in </a:t>
            </a:r>
            <a:r>
              <a:rPr lang="en-GB" sz="1800" dirty="0" err="1">
                <a:latin typeface="Helvetica Neue"/>
                <a:cs typeface="Helvetica Neue"/>
              </a:rPr>
              <a:t>B</a:t>
            </a:r>
            <a:r>
              <a:rPr lang="en-GB" sz="1800" dirty="0" err="1" smtClean="0">
                <a:latin typeface="Helvetica Neue"/>
                <a:cs typeface="Helvetica Neue"/>
              </a:rPr>
              <a:t>alerno</a:t>
            </a:r>
            <a:r>
              <a:rPr lang="en-GB" sz="1800" dirty="0" smtClean="0">
                <a:latin typeface="Helvetica Neue"/>
                <a:cs typeface="Helvetica Neue"/>
              </a:rPr>
              <a:t> Christmas ……….  </a:t>
            </a:r>
            <a:endParaRPr lang="en-GB" b="1" dirty="0" smtClean="0">
              <a:latin typeface="Helvetica Neue"/>
              <a:cs typeface="Helvetica Neue"/>
            </a:endParaRPr>
          </a:p>
          <a:p>
            <a:pPr marL="274320" indent="-274320" eaLnBrk="1" fontAlgn="auto" hangingPunct="1">
              <a:spcAft>
                <a:spcPts val="0"/>
              </a:spcAft>
              <a:buClr>
                <a:schemeClr val="accent3"/>
              </a:buClr>
              <a:buFont typeface="Wingdings 2"/>
              <a:buChar char=""/>
              <a:defRPr/>
            </a:pPr>
            <a:r>
              <a:rPr lang="en-GB" b="1" dirty="0" smtClean="0">
                <a:latin typeface="Helvetica Neue"/>
                <a:cs typeface="Helvetica Neue"/>
              </a:rPr>
              <a:t>What does it aim to do?</a:t>
            </a:r>
          </a:p>
          <a:p>
            <a:pPr marL="640080" lvl="1" indent="-246888" eaLnBrk="1" fontAlgn="auto" hangingPunct="1">
              <a:spcAft>
                <a:spcPts val="0"/>
              </a:spcAft>
              <a:buFont typeface="Wingdings 2"/>
              <a:buChar char=""/>
              <a:defRPr/>
            </a:pPr>
            <a:r>
              <a:rPr lang="en-GB" sz="1800" dirty="0">
                <a:latin typeface="Helvetica Neue"/>
                <a:cs typeface="Helvetica Neue"/>
              </a:rPr>
              <a:t>Develop and deliver new ideas and projects </a:t>
            </a:r>
          </a:p>
          <a:p>
            <a:pPr marL="640080" lvl="1" indent="-246888" eaLnBrk="1" fontAlgn="auto" hangingPunct="1">
              <a:spcAft>
                <a:spcPts val="0"/>
              </a:spcAft>
              <a:buFont typeface="Wingdings 2"/>
              <a:buChar char=""/>
              <a:defRPr/>
            </a:pPr>
            <a:r>
              <a:rPr lang="en-GB" sz="1800" dirty="0">
                <a:latin typeface="Helvetica Neue"/>
                <a:cs typeface="Helvetica Neue"/>
              </a:rPr>
              <a:t>Help other groups to develop ideas and projects which are consistent with BVT’s charitable purposes </a:t>
            </a:r>
          </a:p>
          <a:p>
            <a:pPr marL="274320" indent="-274320" eaLnBrk="1" fontAlgn="auto" hangingPunct="1">
              <a:spcAft>
                <a:spcPts val="0"/>
              </a:spcAft>
              <a:buClr>
                <a:schemeClr val="accent3"/>
              </a:buClr>
              <a:buFont typeface="Wingdings 2"/>
              <a:buChar char=""/>
              <a:defRPr/>
            </a:pPr>
            <a:r>
              <a:rPr lang="en-GB" b="1" dirty="0" smtClean="0">
                <a:latin typeface="Helvetica Neue"/>
                <a:cs typeface="Helvetica Neue"/>
              </a:rPr>
              <a:t>How will it do all that?</a:t>
            </a:r>
          </a:p>
          <a:p>
            <a:pPr marL="640080" lvl="1" indent="-246888" eaLnBrk="1" fontAlgn="auto" hangingPunct="1">
              <a:spcAft>
                <a:spcPts val="0"/>
              </a:spcAft>
              <a:buFont typeface="Wingdings 2"/>
              <a:buChar char=""/>
              <a:defRPr/>
            </a:pPr>
            <a:r>
              <a:rPr lang="en-GB" sz="1600" dirty="0" smtClean="0">
                <a:latin typeface="Helvetica Neue"/>
                <a:cs typeface="Helvetica Neue"/>
              </a:rPr>
              <a:t>Income from projects</a:t>
            </a:r>
          </a:p>
          <a:p>
            <a:pPr marL="640080" lvl="1" indent="-246888" eaLnBrk="1" fontAlgn="auto" hangingPunct="1">
              <a:spcAft>
                <a:spcPts val="0"/>
              </a:spcAft>
              <a:buFont typeface="Wingdings 2"/>
              <a:buChar char=""/>
              <a:defRPr/>
            </a:pPr>
            <a:r>
              <a:rPr lang="en-GB" sz="1600" dirty="0" smtClean="0">
                <a:latin typeface="Helvetica Neue"/>
                <a:cs typeface="Helvetica Neue"/>
              </a:rPr>
              <a:t>Grants to community bodies </a:t>
            </a:r>
            <a:r>
              <a:rPr lang="en-GB" sz="1600" i="1" dirty="0" smtClean="0">
                <a:latin typeface="Helvetica Neue"/>
                <a:cs typeface="Helvetica Neue"/>
              </a:rPr>
              <a:t>via</a:t>
            </a:r>
            <a:r>
              <a:rPr lang="en-GB" sz="1600" dirty="0" smtClean="0">
                <a:latin typeface="Helvetica Neue"/>
                <a:cs typeface="Helvetica Neue"/>
              </a:rPr>
              <a:t> a broad based grants committee</a:t>
            </a:r>
            <a:endParaRPr lang="en-GB" sz="1600" dirty="0">
              <a:latin typeface="Helvetica Neue"/>
              <a:cs typeface="Helvetica Neue"/>
            </a:endParaRPr>
          </a:p>
          <a:p>
            <a:pPr marL="274320" indent="-274320" eaLnBrk="1" fontAlgn="auto" hangingPunct="1">
              <a:spcAft>
                <a:spcPts val="0"/>
              </a:spcAft>
              <a:buClr>
                <a:schemeClr val="accent3"/>
              </a:buClr>
              <a:buFont typeface="Wingdings 2"/>
              <a:buChar char=""/>
              <a:defRPr/>
            </a:pPr>
            <a:endParaRPr lang="en-GB" b="1" dirty="0" smtClean="0">
              <a:latin typeface="Helvetica Neue"/>
              <a:cs typeface="Helvetica Neue"/>
            </a:endParaRPr>
          </a:p>
          <a:p>
            <a:pPr marL="0" indent="0" eaLnBrk="1" fontAlgn="auto" hangingPunct="1">
              <a:spcAft>
                <a:spcPts val="0"/>
              </a:spcAft>
              <a:buClr>
                <a:schemeClr val="accent3"/>
              </a:buClr>
              <a:buFont typeface="Wingdings 2"/>
              <a:buNone/>
              <a:defRPr/>
            </a:pPr>
            <a:endParaRPr lang="en-US" sz="2800" dirty="0"/>
          </a:p>
        </p:txBody>
      </p:sp>
      <p:pic>
        <p:nvPicPr>
          <p:cNvPr id="17415" name="2012 - Oct - Music festival - Jazz Party 1 - DSC_0690.jpg" descr="/Users/richardhenderson/Pictures/2012 - Oct - Music festival - Jazz Party 1 - DSC_0690.jpg"/>
          <p:cNvPicPr>
            <a:picLocks noChangeAspect="1"/>
          </p:cNvPicPr>
          <p:nvPr/>
        </p:nvPicPr>
        <p:blipFill>
          <a:blip r:embed="rId10" r:link="rId11"/>
          <a:srcRect/>
          <a:stretch>
            <a:fillRect/>
          </a:stretch>
        </p:blipFill>
        <p:spPr bwMode="auto">
          <a:xfrm rot="818250">
            <a:off x="6726238" y="4386263"/>
            <a:ext cx="2182812" cy="143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GB" smtClean="0"/>
              <a:t>Community Energy Scotland</a:t>
            </a:r>
          </a:p>
        </p:txBody>
      </p:sp>
      <p:sp>
        <p:nvSpPr>
          <p:cNvPr id="45058" name="Content Placeholder 2"/>
          <p:cNvSpPr>
            <a:spLocks noGrp="1"/>
          </p:cNvSpPr>
          <p:nvPr>
            <p:ph idx="1"/>
          </p:nvPr>
        </p:nvSpPr>
        <p:spPr/>
        <p:txBody>
          <a:bodyPr/>
          <a:lstStyle/>
          <a:p>
            <a:pPr eaLnBrk="1" hangingPunct="1"/>
            <a:r>
              <a:rPr lang="en-GB" smtClean="0"/>
              <a:t>Provided the grants for the feasibility studies</a:t>
            </a:r>
          </a:p>
          <a:p>
            <a:pPr eaLnBrk="1" hangingPunct="1"/>
            <a:r>
              <a:rPr lang="en-GB" smtClean="0"/>
              <a:t>Provided  advice and contacts and have always had a Development Officer at our meetings.</a:t>
            </a:r>
          </a:p>
          <a:p>
            <a:pPr eaLnBrk="1" hangingPunct="1"/>
            <a:r>
              <a:rPr lang="en-GB" smtClean="0"/>
              <a:t>Connected the project with David Hollings of Co-operative and Mutual Solutions Limited</a:t>
            </a:r>
          </a:p>
        </p:txBody>
      </p:sp>
      <p:pic>
        <p:nvPicPr>
          <p:cNvPr id="45059" name="Picture 3"/>
          <p:cNvPicPr>
            <a:picLocks noChangeAspect="1"/>
          </p:cNvPicPr>
          <p:nvPr/>
        </p:nvPicPr>
        <p:blipFill>
          <a:blip r:embed="rId2"/>
          <a:srcRect/>
          <a:stretch>
            <a:fillRect/>
          </a:stretch>
        </p:blipFill>
        <p:spPr bwMode="auto">
          <a:xfrm>
            <a:off x="595313" y="4737100"/>
            <a:ext cx="2062162" cy="623888"/>
          </a:xfrm>
          <a:prstGeom prst="rect">
            <a:avLst/>
          </a:prstGeom>
          <a:noFill/>
          <a:ln w="9525">
            <a:noFill/>
            <a:miter lim="800000"/>
            <a:headEnd/>
            <a:tailEnd/>
          </a:ln>
        </p:spPr>
      </p:pic>
      <p:pic>
        <p:nvPicPr>
          <p:cNvPr id="45060" name="Picture 4"/>
          <p:cNvPicPr>
            <a:picLocks noChangeAspect="1"/>
          </p:cNvPicPr>
          <p:nvPr/>
        </p:nvPicPr>
        <p:blipFill>
          <a:blip r:embed="rId3"/>
          <a:srcRect/>
          <a:stretch>
            <a:fillRect/>
          </a:stretch>
        </p:blipFill>
        <p:spPr bwMode="auto">
          <a:xfrm>
            <a:off x="3346450" y="5622925"/>
            <a:ext cx="2095500" cy="652463"/>
          </a:xfrm>
          <a:prstGeom prst="rect">
            <a:avLst/>
          </a:prstGeom>
          <a:noFill/>
          <a:ln w="9525">
            <a:noFill/>
            <a:miter lim="800000"/>
            <a:headEnd/>
            <a:tailEnd/>
          </a:ln>
        </p:spPr>
      </p:pic>
      <p:pic>
        <p:nvPicPr>
          <p:cNvPr id="45061" name="Picture 5"/>
          <p:cNvPicPr>
            <a:picLocks noChangeAspect="1"/>
          </p:cNvPicPr>
          <p:nvPr/>
        </p:nvPicPr>
        <p:blipFill>
          <a:blip r:embed="rId4"/>
          <a:srcRect/>
          <a:stretch>
            <a:fillRect/>
          </a:stretch>
        </p:blipFill>
        <p:spPr bwMode="auto">
          <a:xfrm>
            <a:off x="3298825" y="4749800"/>
            <a:ext cx="2181225" cy="600075"/>
          </a:xfrm>
          <a:prstGeom prst="rect">
            <a:avLst/>
          </a:prstGeom>
          <a:noFill/>
          <a:ln w="9525">
            <a:noFill/>
            <a:miter lim="800000"/>
            <a:headEnd/>
            <a:tailEnd/>
          </a:ln>
        </p:spPr>
      </p:pic>
      <p:pic>
        <p:nvPicPr>
          <p:cNvPr id="45062" name="Picture 6"/>
          <p:cNvPicPr>
            <a:picLocks noChangeAspect="1" noChangeArrowheads="1"/>
          </p:cNvPicPr>
          <p:nvPr/>
        </p:nvPicPr>
        <p:blipFill>
          <a:blip r:embed="rId5"/>
          <a:srcRect/>
          <a:stretch>
            <a:fillRect/>
          </a:stretch>
        </p:blipFill>
        <p:spPr bwMode="auto">
          <a:xfrm>
            <a:off x="725488" y="5622925"/>
            <a:ext cx="1801812" cy="685800"/>
          </a:xfrm>
          <a:prstGeom prst="rect">
            <a:avLst/>
          </a:prstGeom>
          <a:noFill/>
          <a:ln w="9525">
            <a:noFill/>
            <a:miter lim="800000"/>
            <a:headEnd/>
            <a:tailEnd/>
          </a:ln>
        </p:spPr>
      </p:pic>
      <p:pic>
        <p:nvPicPr>
          <p:cNvPr id="45063" name="Picture 7"/>
          <p:cNvPicPr>
            <a:picLocks noChangeAspect="1"/>
          </p:cNvPicPr>
          <p:nvPr/>
        </p:nvPicPr>
        <p:blipFill>
          <a:blip r:embed="rId6"/>
          <a:srcRect/>
          <a:stretch>
            <a:fillRect/>
          </a:stretch>
        </p:blipFill>
        <p:spPr bwMode="auto">
          <a:xfrm>
            <a:off x="6119813" y="4759325"/>
            <a:ext cx="2268537" cy="57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8"/>
          <p:cNvSpPr>
            <a:spLocks noGrp="1"/>
          </p:cNvSpPr>
          <p:nvPr>
            <p:ph type="title"/>
          </p:nvPr>
        </p:nvSpPr>
        <p:spPr>
          <a:xfrm>
            <a:off x="519113" y="704850"/>
            <a:ext cx="8229600" cy="1143000"/>
          </a:xfrm>
        </p:spPr>
        <p:txBody>
          <a:bodyPr/>
          <a:lstStyle/>
          <a:p>
            <a:pPr eaLnBrk="1" hangingPunct="1"/>
            <a:r>
              <a:rPr lang="en-GB" smtClean="0"/>
              <a:t>Harlaw Hydro Ltd</a:t>
            </a:r>
          </a:p>
        </p:txBody>
      </p:sp>
      <p:sp>
        <p:nvSpPr>
          <p:cNvPr id="46082" name="Content Placeholder 5"/>
          <p:cNvSpPr>
            <a:spLocks noGrp="1"/>
          </p:cNvSpPr>
          <p:nvPr>
            <p:ph idx="1"/>
          </p:nvPr>
        </p:nvSpPr>
        <p:spPr/>
        <p:txBody>
          <a:bodyPr/>
          <a:lstStyle/>
          <a:p>
            <a:pPr eaLnBrk="1" hangingPunct="1"/>
            <a:r>
              <a:rPr lang="en-GB" smtClean="0"/>
              <a:t>An Industrial and Provident Society, created for the Benefit of the Community</a:t>
            </a:r>
          </a:p>
          <a:p>
            <a:pPr eaLnBrk="1" hangingPunct="1"/>
            <a:r>
              <a:rPr lang="en-GB" smtClean="0"/>
              <a:t>Can sell shares to raise capital</a:t>
            </a:r>
          </a:p>
          <a:p>
            <a:pPr eaLnBrk="1" hangingPunct="1"/>
            <a:r>
              <a:rPr lang="en-GB" smtClean="0"/>
              <a:t>Is a cooperative society owned by its members </a:t>
            </a:r>
          </a:p>
          <a:p>
            <a:pPr eaLnBrk="1" hangingPunct="1"/>
            <a:r>
              <a:rPr lang="en-GB" smtClean="0"/>
              <a:t>Has the specific purpose of owning and operating a micro-Hydro scheme </a:t>
            </a:r>
          </a:p>
          <a:p>
            <a:pPr eaLnBrk="1" hangingPunct="1"/>
            <a:r>
              <a:rPr lang="en-GB" smtClean="0"/>
              <a:t>Membership of Harlaw Hydro Ltd is open to individuals, corporate bodies, voluntary organisations and public sector investors.</a:t>
            </a:r>
          </a:p>
          <a:p>
            <a:pPr eaLnBrk="1" hangingPunct="1"/>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What structure would work best?</a:t>
            </a:r>
            <a:endParaRPr lang="en-GB" dirty="0"/>
          </a:p>
        </p:txBody>
      </p:sp>
      <p:sp>
        <p:nvSpPr>
          <p:cNvPr id="3" name="Content Placeholder 2"/>
          <p:cNvSpPr>
            <a:spLocks noGrp="1"/>
          </p:cNvSpPr>
          <p:nvPr>
            <p:ph idx="1"/>
          </p:nvPr>
        </p:nvSpPr>
        <p:spPr/>
        <p:txBody>
          <a:bodyPr>
            <a:normAutofit/>
          </a:bodyPr>
          <a:lstStyle/>
          <a:p>
            <a:pPr marL="0" indent="0" eaLnBrk="1" fontAlgn="auto" hangingPunct="1">
              <a:spcAft>
                <a:spcPts val="0"/>
              </a:spcAft>
              <a:buClr>
                <a:schemeClr val="accent3"/>
              </a:buClr>
              <a:buFont typeface="Wingdings 2"/>
              <a:buNone/>
              <a:defRPr/>
            </a:pPr>
            <a:r>
              <a:rPr lang="en-GB" dirty="0" smtClean="0"/>
              <a:t>The hard questions:</a:t>
            </a:r>
          </a:p>
          <a:p>
            <a:pPr marL="274320" indent="-274320" eaLnBrk="1" fontAlgn="auto" hangingPunct="1">
              <a:spcAft>
                <a:spcPts val="0"/>
              </a:spcAft>
              <a:buClr>
                <a:schemeClr val="accent3"/>
              </a:buClr>
              <a:buFont typeface="Wingdings 2"/>
              <a:buChar char=""/>
              <a:defRPr/>
            </a:pPr>
            <a:r>
              <a:rPr lang="en-GB" dirty="0" smtClean="0"/>
              <a:t>Could BVT create HH as a wholly owned subsidiary/trading arm?</a:t>
            </a:r>
          </a:p>
          <a:p>
            <a:pPr marL="0" indent="0" eaLnBrk="1" fontAlgn="auto" hangingPunct="1">
              <a:spcAft>
                <a:spcPts val="0"/>
              </a:spcAft>
              <a:buClr>
                <a:schemeClr val="accent3"/>
              </a:buClr>
              <a:buFont typeface="Wingdings 2"/>
              <a:buNone/>
              <a:defRPr/>
            </a:pPr>
            <a:r>
              <a:rPr lang="en-GB" i="1" dirty="0" smtClean="0"/>
              <a:t>We investigated sources of loan finance. BVT has no assets (apart from some market stalls!). The renewable energy scheme is too small to be worth the due diligence for commercial banks , even the Co-op Bank and </a:t>
            </a:r>
            <a:r>
              <a:rPr lang="en-GB" i="1" dirty="0" err="1" smtClean="0"/>
              <a:t>Triodos</a:t>
            </a:r>
            <a:r>
              <a:rPr lang="en-GB" i="1" dirty="0" smtClean="0"/>
              <a:t>.</a:t>
            </a:r>
          </a:p>
          <a:p>
            <a:pPr marL="0" indent="0" eaLnBrk="1" fontAlgn="auto" hangingPunct="1">
              <a:spcAft>
                <a:spcPts val="0"/>
              </a:spcAft>
              <a:buClr>
                <a:schemeClr val="accent3"/>
              </a:buClr>
              <a:buFont typeface="Wingdings 2"/>
              <a:buNone/>
              <a:defRPr/>
            </a:pPr>
            <a:r>
              <a:rPr lang="en-GB" i="1" dirty="0" smtClean="0"/>
              <a:t>We could have applied to the CARES Loan fund but this would have been a very expensive option at 10% interest.</a:t>
            </a:r>
            <a:endParaRPr lang="en-GB"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GB" smtClean="0"/>
              <a:t>What about a Golden Share?</a:t>
            </a:r>
          </a:p>
        </p:txBody>
      </p:sp>
      <p:sp>
        <p:nvSpPr>
          <p:cNvPr id="48130" name="Content Placeholder 2"/>
          <p:cNvSpPr>
            <a:spLocks noGrp="1"/>
          </p:cNvSpPr>
          <p:nvPr>
            <p:ph idx="1"/>
          </p:nvPr>
        </p:nvSpPr>
        <p:spPr/>
        <p:txBody>
          <a:bodyPr/>
          <a:lstStyle/>
          <a:p>
            <a:pPr marL="0" indent="0" eaLnBrk="1" hangingPunct="1">
              <a:buFont typeface="Wingdings 2" pitchFamily="18" charset="2"/>
              <a:buNone/>
            </a:pPr>
            <a:r>
              <a:rPr lang="en-GB" smtClean="0"/>
              <a:t>Could the BVT not create a CIC and maintain a controlling share?</a:t>
            </a:r>
          </a:p>
          <a:p>
            <a:pPr marL="0" indent="0" eaLnBrk="1" hangingPunct="1">
              <a:buFont typeface="Wingdings 2" pitchFamily="18" charset="2"/>
              <a:buNone/>
            </a:pPr>
            <a:r>
              <a:rPr lang="en-GB" i="1" smtClean="0"/>
              <a:t>We would need to buy in legal help and we would need to use an </a:t>
            </a:r>
            <a:r>
              <a:rPr lang="en-US" i="1" smtClean="0"/>
              <a:t>authorised investment advisor. To do this we would need to access loan finance from CARES (at 10% interest)</a:t>
            </a:r>
            <a:endParaRPr lang="en-GB" i="1"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GB" smtClean="0"/>
              <a:t>“I don’t want a Co-op!”</a:t>
            </a:r>
          </a:p>
        </p:txBody>
      </p:sp>
      <p:sp>
        <p:nvSpPr>
          <p:cNvPr id="49154" name="Content Placeholder 2"/>
          <p:cNvSpPr>
            <a:spLocks noGrp="1"/>
          </p:cNvSpPr>
          <p:nvPr>
            <p:ph idx="1"/>
          </p:nvPr>
        </p:nvSpPr>
        <p:spPr/>
        <p:txBody>
          <a:bodyPr/>
          <a:lstStyle/>
          <a:p>
            <a:pPr marL="0" indent="0" eaLnBrk="1" hangingPunct="1">
              <a:buFont typeface="Wingdings 2" pitchFamily="18" charset="2"/>
              <a:buNone/>
            </a:pPr>
            <a:r>
              <a:rPr lang="en-GB" smtClean="0"/>
              <a:t>People were worried that we would have spent so long working on this only to choose a finance vehicle that didn’t work:</a:t>
            </a:r>
          </a:p>
          <a:p>
            <a:pPr marL="0" indent="0" eaLnBrk="1" hangingPunct="1">
              <a:buFont typeface="Wingdings 2" pitchFamily="18" charset="2"/>
              <a:buNone/>
            </a:pPr>
            <a:r>
              <a:rPr lang="en-GB" smtClean="0"/>
              <a:t>“What if no-one buys any shares?”</a:t>
            </a:r>
          </a:p>
          <a:p>
            <a:pPr marL="0" indent="0" eaLnBrk="1" hangingPunct="1">
              <a:buFont typeface="Wingdings 2" pitchFamily="18" charset="2"/>
              <a:buNone/>
            </a:pPr>
            <a:r>
              <a:rPr lang="en-GB" smtClean="0"/>
              <a:t>“What if the shareholders decide to take the money away from the BVT?”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A Robust Set of Transparent Rules</a:t>
            </a:r>
            <a:endParaRPr lang="en-GB" dirty="0"/>
          </a:p>
        </p:txBody>
      </p:sp>
      <p:sp>
        <p:nvSpPr>
          <p:cNvPr id="3" name="Content Placeholder 2"/>
          <p:cNvSpPr>
            <a:spLocks noGrp="1"/>
          </p:cNvSpPr>
          <p:nvPr>
            <p:ph idx="1"/>
          </p:nvPr>
        </p:nvSpPr>
        <p:spPr/>
        <p:txBody>
          <a:bodyPr>
            <a:normAutofit/>
          </a:bodyPr>
          <a:lstStyle/>
          <a:p>
            <a:pPr marL="0" indent="0" eaLnBrk="1" fontAlgn="auto" hangingPunct="1">
              <a:spcAft>
                <a:spcPts val="0"/>
              </a:spcAft>
              <a:buClr>
                <a:schemeClr val="accent3"/>
              </a:buClr>
              <a:buFont typeface="Wingdings 2"/>
              <a:buNone/>
              <a:defRPr/>
            </a:pPr>
            <a:r>
              <a:rPr lang="en-GB" dirty="0" smtClean="0"/>
              <a:t>With advise from Dave Hollings of CMS Co-op </a:t>
            </a:r>
            <a:r>
              <a:rPr lang="en-GB" dirty="0" err="1" smtClean="0"/>
              <a:t>Dev</a:t>
            </a:r>
            <a:r>
              <a:rPr lang="en-GB" dirty="0" smtClean="0"/>
              <a:t> we arrived at a set of rules for the IPS Ben </a:t>
            </a:r>
            <a:r>
              <a:rPr lang="en-GB" dirty="0" err="1" smtClean="0"/>
              <a:t>Comm</a:t>
            </a:r>
            <a:r>
              <a:rPr lang="en-GB" dirty="0" smtClean="0"/>
              <a:t> with key features :</a:t>
            </a:r>
          </a:p>
          <a:p>
            <a:pPr marL="274320" indent="-274320" eaLnBrk="1" fontAlgn="auto" hangingPunct="1">
              <a:spcAft>
                <a:spcPts val="0"/>
              </a:spcAft>
              <a:buClr>
                <a:schemeClr val="accent3"/>
              </a:buClr>
              <a:buFont typeface="Wingdings 2"/>
              <a:buChar char=""/>
              <a:defRPr/>
            </a:pPr>
            <a:r>
              <a:rPr lang="en-GB" dirty="0" smtClean="0"/>
              <a:t>Defined benefit – initially set at 4% - for shareholders</a:t>
            </a:r>
          </a:p>
          <a:p>
            <a:pPr marL="274320" indent="-274320" eaLnBrk="1" fontAlgn="auto" hangingPunct="1">
              <a:spcAft>
                <a:spcPts val="0"/>
              </a:spcAft>
              <a:buClr>
                <a:schemeClr val="accent3"/>
              </a:buClr>
              <a:buFont typeface="Wingdings 2"/>
              <a:buChar char=""/>
              <a:defRPr/>
            </a:pPr>
            <a:r>
              <a:rPr lang="en-GB" dirty="0" smtClean="0"/>
              <a:t>Up to 3 of the 9 HH Directors must be from BVT</a:t>
            </a:r>
          </a:p>
          <a:p>
            <a:pPr marL="274320" indent="-274320" eaLnBrk="1" fontAlgn="auto" hangingPunct="1">
              <a:spcAft>
                <a:spcPts val="0"/>
              </a:spcAft>
              <a:buClr>
                <a:schemeClr val="accent3"/>
              </a:buClr>
              <a:buFont typeface="Wingdings 2"/>
              <a:buChar char=""/>
              <a:defRPr/>
            </a:pPr>
            <a:r>
              <a:rPr lang="en-GB" dirty="0" smtClean="0"/>
              <a:t>The payment of any profits after costs to the BVT to use in accordance with it’s charitable purposes (to change this would take more than 50% of the membership to vote for an amendment at an AGM)</a:t>
            </a:r>
          </a:p>
          <a:p>
            <a:pPr marL="274320" indent="-274320" eaLnBrk="1" fontAlgn="auto" hangingPunct="1">
              <a:spcAft>
                <a:spcPts val="0"/>
              </a:spcAft>
              <a:buClr>
                <a:schemeClr val="accent3"/>
              </a:buClr>
              <a:buFont typeface="Wingdings 2"/>
              <a:buChar char=""/>
              <a:defRPr/>
            </a:pPr>
            <a:endParaRPr lang="en-GB" dirty="0" smtClean="0"/>
          </a:p>
          <a:p>
            <a:pPr marL="0" indent="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0113" y="1771650"/>
            <a:ext cx="7200900" cy="4678363"/>
          </a:xfrm>
          <a:prstGeom prst="rect">
            <a:avLst/>
          </a:prstGeom>
        </p:spPr>
        <p:txBody>
          <a:bodyPr>
            <a:spAutoFit/>
          </a:bodyPr>
          <a:lstStyle/>
          <a:p>
            <a:pPr fontAlgn="auto">
              <a:spcBef>
                <a:spcPts val="0"/>
              </a:spcBef>
              <a:spcAft>
                <a:spcPts val="0"/>
              </a:spcAft>
              <a:defRPr/>
            </a:pPr>
            <a:r>
              <a:rPr lang="en-GB" b="1" dirty="0">
                <a:latin typeface="+mn-lt"/>
                <a:cs typeface="+mn-cs"/>
              </a:rPr>
              <a:t>Our Initial Plan:</a:t>
            </a:r>
          </a:p>
          <a:p>
            <a:pPr fontAlgn="auto">
              <a:spcBef>
                <a:spcPts val="0"/>
              </a:spcBef>
              <a:spcAft>
                <a:spcPts val="0"/>
              </a:spcAft>
              <a:defRPr/>
            </a:pPr>
            <a:r>
              <a:rPr lang="en-GB" sz="2800" dirty="0">
                <a:latin typeface="+mn-lt"/>
                <a:cs typeface="+mn-cs"/>
              </a:rPr>
              <a:t>Funding would be sought from several sources:-</a:t>
            </a:r>
          </a:p>
          <a:p>
            <a:pPr marL="285750" indent="-285750" fontAlgn="auto">
              <a:spcBef>
                <a:spcPts val="0"/>
              </a:spcBef>
              <a:spcAft>
                <a:spcPts val="0"/>
              </a:spcAft>
              <a:buFont typeface="Arial" pitchFamily="34" charset="0"/>
              <a:buChar char="•"/>
              <a:defRPr/>
            </a:pPr>
            <a:r>
              <a:rPr lang="en-GB" sz="2800" dirty="0">
                <a:latin typeface="+mn-lt"/>
                <a:cs typeface="+mn-cs"/>
              </a:rPr>
              <a:t>Through shares in Harlaw Hydro Limited </a:t>
            </a:r>
          </a:p>
          <a:p>
            <a:pPr marL="285750" indent="-285750" fontAlgn="auto">
              <a:spcBef>
                <a:spcPts val="0"/>
              </a:spcBef>
              <a:spcAft>
                <a:spcPts val="0"/>
              </a:spcAft>
              <a:buFont typeface="Arial" pitchFamily="34" charset="0"/>
              <a:buChar char="•"/>
              <a:defRPr/>
            </a:pPr>
            <a:r>
              <a:rPr lang="en-GB" sz="2800" dirty="0">
                <a:latin typeface="+mn-lt"/>
                <a:cs typeface="+mn-cs"/>
              </a:rPr>
              <a:t>Through donations and Gift Aid to Balerno Village Trust expressly for this purpose</a:t>
            </a:r>
          </a:p>
          <a:p>
            <a:pPr marL="285750" indent="-285750" fontAlgn="auto">
              <a:spcBef>
                <a:spcPts val="0"/>
              </a:spcBef>
              <a:spcAft>
                <a:spcPts val="0"/>
              </a:spcAft>
              <a:buFont typeface="Arial" pitchFamily="34" charset="0"/>
              <a:buChar char="•"/>
              <a:defRPr/>
            </a:pPr>
            <a:r>
              <a:rPr lang="en-GB" sz="2800" dirty="0">
                <a:latin typeface="+mn-lt"/>
                <a:cs typeface="+mn-cs"/>
              </a:rPr>
              <a:t>Through interest-free loans</a:t>
            </a:r>
          </a:p>
          <a:p>
            <a:pPr marL="285750" indent="-285750" fontAlgn="auto">
              <a:spcBef>
                <a:spcPts val="0"/>
              </a:spcBef>
              <a:spcAft>
                <a:spcPts val="0"/>
              </a:spcAft>
              <a:buFont typeface="Arial" pitchFamily="34" charset="0"/>
              <a:buChar char="•"/>
              <a:defRPr/>
            </a:pPr>
            <a:r>
              <a:rPr lang="en-GB" sz="2800" dirty="0">
                <a:latin typeface="+mn-lt"/>
                <a:cs typeface="+mn-cs"/>
              </a:rPr>
              <a:t>Through a commercial loan to cover the short fall</a:t>
            </a:r>
          </a:p>
          <a:p>
            <a:pPr marL="285750" indent="-285750" fontAlgn="auto">
              <a:spcBef>
                <a:spcPts val="0"/>
              </a:spcBef>
              <a:spcAft>
                <a:spcPts val="0"/>
              </a:spcAft>
              <a:buFont typeface="Arial" pitchFamily="34" charset="0"/>
              <a:buChar char="•"/>
              <a:defRPr/>
            </a:pPr>
            <a:r>
              <a:rPr lang="en-GB" sz="2800" dirty="0">
                <a:latin typeface="+mn-lt"/>
                <a:cs typeface="+mn-cs"/>
              </a:rPr>
              <a:t>HAPPILY, WE RAISED THE LOT (AND SOME) £335,250</a:t>
            </a:r>
          </a:p>
        </p:txBody>
      </p:sp>
      <p:sp>
        <p:nvSpPr>
          <p:cNvPr id="51202" name="Title 5"/>
          <p:cNvSpPr>
            <a:spLocks noGrp="1"/>
          </p:cNvSpPr>
          <p:nvPr>
            <p:ph type="title" idx="4294967295"/>
          </p:nvPr>
        </p:nvSpPr>
        <p:spPr>
          <a:xfrm>
            <a:off x="446088" y="274638"/>
            <a:ext cx="8229600" cy="1143000"/>
          </a:xfrm>
        </p:spPr>
        <p:txBody>
          <a:bodyPr/>
          <a:lstStyle/>
          <a:p>
            <a:pPr eaLnBrk="1" hangingPunct="1"/>
            <a:r>
              <a:rPr lang="en-GB" smtClean="0"/>
              <a:t>Funding the Project – Plan 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nchor="ctr"/>
          <a:lstStyle/>
          <a:p>
            <a:pPr eaLnBrk="1" hangingPunct="1"/>
            <a:r>
              <a:rPr lang="en-GB" smtClean="0"/>
              <a:t>Commercial Loan Options</a:t>
            </a:r>
          </a:p>
        </p:txBody>
      </p:sp>
      <p:sp>
        <p:nvSpPr>
          <p:cNvPr id="52226" name="Content Placeholder 2"/>
          <p:cNvSpPr>
            <a:spLocks noGrp="1"/>
          </p:cNvSpPr>
          <p:nvPr>
            <p:ph idx="1"/>
          </p:nvPr>
        </p:nvSpPr>
        <p:spPr/>
        <p:txBody>
          <a:bodyPr/>
          <a:lstStyle/>
          <a:p>
            <a:pPr eaLnBrk="1" hangingPunct="1"/>
            <a:r>
              <a:rPr lang="en-GB" smtClean="0"/>
              <a:t> Co-op and Community Finance </a:t>
            </a:r>
          </a:p>
          <a:p>
            <a:pPr lvl="1" eaLnBrk="1" hangingPunct="1"/>
            <a:r>
              <a:rPr lang="en-GB" smtClean="0"/>
              <a:t>£150K @ 6% interest + 1% arrangement fee (includes due diligence)</a:t>
            </a:r>
          </a:p>
          <a:p>
            <a:pPr eaLnBrk="1" hangingPunct="1"/>
            <a:r>
              <a:rPr lang="en-GB" smtClean="0"/>
              <a:t>Renewable Energy Investment Fund via Scottish Investment Bank </a:t>
            </a:r>
          </a:p>
          <a:p>
            <a:pPr lvl="1" eaLnBrk="1" hangingPunct="1"/>
            <a:r>
              <a:rPr lang="en-GB" smtClean="0"/>
              <a:t>£150K @ 8% interest</a:t>
            </a:r>
          </a:p>
          <a:p>
            <a:pPr eaLnBrk="1" hangingPunct="1"/>
            <a:r>
              <a:rPr lang="en-GB" smtClean="0"/>
              <a:t>Geocapita – private investment company. Working with Scottish Government to make loans for community energy developments.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ttp://www.harlawhydro.org.uk/wp-content/uploads/2013/04/launch-event.jpg"/>
          <p:cNvPicPr>
            <a:picLocks noChangeAspect="1" noChangeArrowheads="1"/>
          </p:cNvPicPr>
          <p:nvPr/>
        </p:nvPicPr>
        <p:blipFill>
          <a:blip r:embed="rId2"/>
          <a:srcRect/>
          <a:stretch>
            <a:fillRect/>
          </a:stretch>
        </p:blipFill>
        <p:spPr bwMode="auto">
          <a:xfrm>
            <a:off x="3492500" y="1700213"/>
            <a:ext cx="5313363" cy="4421187"/>
          </a:xfrm>
          <a:prstGeom prst="rect">
            <a:avLst/>
          </a:prstGeom>
          <a:noFill/>
          <a:ln w="9525">
            <a:noFill/>
            <a:miter lim="800000"/>
            <a:headEnd/>
            <a:tailEnd/>
          </a:ln>
        </p:spPr>
      </p:pic>
      <p:sp>
        <p:nvSpPr>
          <p:cNvPr id="53250" name="Title 1"/>
          <p:cNvSpPr>
            <a:spLocks noGrp="1"/>
          </p:cNvSpPr>
          <p:nvPr>
            <p:ph type="title"/>
          </p:nvPr>
        </p:nvSpPr>
        <p:spPr>
          <a:xfrm>
            <a:off x="685800" y="514350"/>
            <a:ext cx="7126288" cy="1162050"/>
          </a:xfrm>
        </p:spPr>
        <p:txBody>
          <a:bodyPr/>
          <a:lstStyle/>
          <a:p>
            <a:pPr eaLnBrk="1" hangingPunct="1"/>
            <a:r>
              <a:rPr lang="en-GB" sz="4400" smtClean="0"/>
              <a:t>Finally ….We launched</a:t>
            </a:r>
          </a:p>
        </p:txBody>
      </p:sp>
      <p:sp>
        <p:nvSpPr>
          <p:cNvPr id="53251" name="Content Placeholder 2"/>
          <p:cNvSpPr>
            <a:spLocks noGrp="1"/>
          </p:cNvSpPr>
          <p:nvPr>
            <p:ph sz="half" idx="1"/>
          </p:nvPr>
        </p:nvSpPr>
        <p:spPr/>
        <p:txBody>
          <a:bodyPr/>
          <a:lstStyle/>
          <a:p>
            <a:pPr eaLnBrk="1" hangingPunct="1"/>
            <a:endParaRPr lang="en-GB" smtClean="0"/>
          </a:p>
        </p:txBody>
      </p:sp>
      <p:sp>
        <p:nvSpPr>
          <p:cNvPr id="53252" name="Text Placeholder 3"/>
          <p:cNvSpPr>
            <a:spLocks noGrp="1"/>
          </p:cNvSpPr>
          <p:nvPr>
            <p:ph type="body" idx="2"/>
          </p:nvPr>
        </p:nvSpPr>
        <p:spPr/>
        <p:txBody>
          <a:bodyPr/>
          <a:lstStyle/>
          <a:p>
            <a:pPr eaLnBrk="1" hangingPunct="1"/>
            <a:r>
              <a:rPr lang="en-GB" sz="2400" smtClean="0"/>
              <a:t>” </a:t>
            </a:r>
            <a:r>
              <a:rPr lang="en-GB" sz="2400" i="1" smtClean="0"/>
              <a:t>I wondered what big event we had unwittingly managed to clash with and then I had to queue to get in to the hall, which was standing room only</a:t>
            </a:r>
            <a:r>
              <a:rPr lang="en-GB" sz="2400" smtClean="0"/>
              <a:t>“</a:t>
            </a:r>
          </a:p>
          <a:p>
            <a:pPr eaLnBrk="1" hangingPunct="1"/>
            <a:r>
              <a:rPr lang="en-GB" sz="2400" smtClean="0"/>
              <a:t>Something had definitely shifted…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p:cNvPicPr>
            <a:picLocks noChangeAspect="1" noChangeArrowheads="1"/>
          </p:cNvPicPr>
          <p:nvPr/>
        </p:nvPicPr>
        <p:blipFill>
          <a:blip r:embed="rId2"/>
          <a:srcRect/>
          <a:stretch>
            <a:fillRect/>
          </a:stretch>
        </p:blipFill>
        <p:spPr bwMode="auto">
          <a:xfrm>
            <a:off x="900113" y="981075"/>
            <a:ext cx="8023225" cy="56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p:txBody>
          <a:bodyPr/>
          <a:lstStyle/>
          <a:p>
            <a:pPr eaLnBrk="1" hangingPunct="1"/>
            <a:r>
              <a:rPr lang="en-GB" smtClean="0"/>
              <a:t>To Dream a Dream</a:t>
            </a:r>
          </a:p>
        </p:txBody>
      </p:sp>
      <p:sp>
        <p:nvSpPr>
          <p:cNvPr id="18434" name="Content Placeholder 3"/>
          <p:cNvSpPr>
            <a:spLocks noGrp="1"/>
          </p:cNvSpPr>
          <p:nvPr>
            <p:ph idx="1"/>
          </p:nvPr>
        </p:nvSpPr>
        <p:spPr/>
        <p:txBody>
          <a:bodyPr/>
          <a:lstStyle/>
          <a:p>
            <a:pPr eaLnBrk="1" hangingPunct="1"/>
            <a:r>
              <a:rPr lang="en-GB" smtClean="0"/>
              <a:t>To develop the microhydro resource at Harlaw Reservoir as an income stream for the BVT</a:t>
            </a:r>
          </a:p>
          <a:p>
            <a:pPr eaLnBrk="1" hangingPunct="1"/>
            <a:r>
              <a:rPr lang="en-GB" smtClean="0"/>
              <a:t>To encourage as many local people as possible to get involved</a:t>
            </a:r>
          </a:p>
          <a:p>
            <a:pPr eaLnBrk="1" hangingPunct="1"/>
            <a:r>
              <a:rPr lang="en-GB" smtClean="0"/>
              <a:t>To use the funds to seedcorn other social, economic and renewable developments within the area.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92150"/>
            <a:ext cx="8229600" cy="1143000"/>
          </a:xfrm>
        </p:spPr>
        <p:txBody>
          <a:bodyPr anchor="ctr">
            <a:noAutofit/>
          </a:bodyPr>
          <a:lstStyle/>
          <a:p>
            <a:pPr lvl="1" eaLnBrk="1" fontAlgn="auto" hangingPunct="1">
              <a:spcAft>
                <a:spcPts val="0"/>
              </a:spcAft>
              <a:defRPr/>
            </a:pPr>
            <a:r>
              <a:rPr lang="en-GB" sz="4900" dirty="0">
                <a:latin typeface="+mj-lt"/>
              </a:rPr>
              <a:t>The Harlaw Hydro Share Offer</a:t>
            </a:r>
          </a:p>
        </p:txBody>
      </p:sp>
      <p:sp>
        <p:nvSpPr>
          <p:cNvPr id="4" name="Content Placeholder 3"/>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GB" sz="2400" dirty="0"/>
              <a:t>Each share has a nominal value of £50. </a:t>
            </a:r>
          </a:p>
          <a:p>
            <a:pPr marL="274320" indent="-274320" eaLnBrk="1" fontAlgn="auto" hangingPunct="1">
              <a:spcAft>
                <a:spcPts val="0"/>
              </a:spcAft>
              <a:buClr>
                <a:schemeClr val="accent3"/>
              </a:buClr>
              <a:buFont typeface="Wingdings 2"/>
              <a:buChar char=""/>
              <a:defRPr/>
            </a:pPr>
            <a:r>
              <a:rPr lang="en-GB" sz="2400" dirty="0"/>
              <a:t>The minimum shareholding is £250. </a:t>
            </a:r>
          </a:p>
          <a:p>
            <a:pPr marL="274320" indent="-274320" eaLnBrk="1" fontAlgn="auto" hangingPunct="1">
              <a:spcAft>
                <a:spcPts val="0"/>
              </a:spcAft>
              <a:buClr>
                <a:schemeClr val="accent3"/>
              </a:buClr>
              <a:buFont typeface="Wingdings 2"/>
              <a:buChar char=""/>
              <a:defRPr/>
            </a:pPr>
            <a:r>
              <a:rPr lang="en-GB" sz="2400" dirty="0"/>
              <a:t>Shares have to remain invested for at least 3 years (</a:t>
            </a:r>
            <a:r>
              <a:rPr lang="en-GB" sz="2400" dirty="0" smtClean="0"/>
              <a:t>plus 3 months) </a:t>
            </a:r>
            <a:r>
              <a:rPr lang="en-GB" sz="2400" dirty="0"/>
              <a:t>after Harlaw Hydro Ltd starts trading (selling power). </a:t>
            </a:r>
          </a:p>
          <a:p>
            <a:pPr marL="274320" indent="-274320" eaLnBrk="1" fontAlgn="auto" hangingPunct="1">
              <a:spcAft>
                <a:spcPts val="0"/>
              </a:spcAft>
              <a:buClr>
                <a:schemeClr val="accent3"/>
              </a:buClr>
              <a:buFont typeface="Wingdings 2"/>
              <a:buChar char=""/>
              <a:defRPr/>
            </a:pPr>
            <a:r>
              <a:rPr lang="en-GB" sz="2400" dirty="0"/>
              <a:t>Shares in Harlaw Hydro Ltd are not transferable in the way that shares in, say, British Gas are, they are termed as ‘</a:t>
            </a:r>
            <a:r>
              <a:rPr lang="en-GB" sz="2400" dirty="0" err="1"/>
              <a:t>withdrawable</a:t>
            </a:r>
            <a:r>
              <a:rPr lang="en-GB" sz="2400" dirty="0"/>
              <a:t>’ shares - only the issuer, Harlaw Hydro Ltd, can buy them. </a:t>
            </a:r>
          </a:p>
          <a:p>
            <a:pPr marL="274320" indent="-274320" eaLnBrk="1" fontAlgn="auto" hangingPunct="1">
              <a:spcAft>
                <a:spcPts val="0"/>
              </a:spcAft>
              <a:buClr>
                <a:schemeClr val="accent3"/>
              </a:buClr>
              <a:buFont typeface="Wingdings 2"/>
              <a:buChar char=""/>
              <a:defRPr/>
            </a:pPr>
            <a:r>
              <a:rPr lang="en-GB" sz="2400" dirty="0"/>
              <a:t>Share offer 9</a:t>
            </a:r>
            <a:r>
              <a:rPr lang="en-GB" sz="2400" baseline="30000" dirty="0"/>
              <a:t>th</a:t>
            </a:r>
            <a:r>
              <a:rPr lang="en-GB" sz="2400" dirty="0"/>
              <a:t> April to 28</a:t>
            </a:r>
            <a:r>
              <a:rPr lang="en-GB" sz="2400" baseline="30000" dirty="0"/>
              <a:t>th</a:t>
            </a:r>
            <a:r>
              <a:rPr lang="en-GB" sz="2400" dirty="0"/>
              <a:t> June 2013</a:t>
            </a:r>
          </a:p>
          <a:p>
            <a:pPr marL="0" indent="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288" y="549275"/>
            <a:ext cx="8497887" cy="1143000"/>
          </a:xfrm>
        </p:spPr>
        <p:txBody>
          <a:bodyPr anchor="ctr">
            <a:normAutofit fontScale="90000"/>
          </a:bodyPr>
          <a:lstStyle/>
          <a:p>
            <a:pPr eaLnBrk="1" fontAlgn="auto" hangingPunct="1">
              <a:spcAft>
                <a:spcPts val="0"/>
              </a:spcAft>
              <a:defRPr/>
            </a:pPr>
            <a:r>
              <a:rPr lang="en-GB" sz="5400" dirty="0"/>
              <a:t>Level of Interest to </a:t>
            </a:r>
            <a:r>
              <a:rPr lang="en-GB" sz="5400" dirty="0" smtClean="0"/>
              <a:t>Shareholders</a:t>
            </a:r>
            <a:endParaRPr lang="en-GB" dirty="0"/>
          </a:p>
        </p:txBody>
      </p:sp>
      <p:sp>
        <p:nvSpPr>
          <p:cNvPr id="56322" name="Content Placeholder 3"/>
          <p:cNvSpPr>
            <a:spLocks noGrp="1"/>
          </p:cNvSpPr>
          <p:nvPr>
            <p:ph idx="1"/>
          </p:nvPr>
        </p:nvSpPr>
        <p:spPr>
          <a:xfrm>
            <a:off x="457200" y="2295525"/>
            <a:ext cx="8229600" cy="3654425"/>
          </a:xfrm>
        </p:spPr>
        <p:txBody>
          <a:bodyPr/>
          <a:lstStyle/>
          <a:p>
            <a:pPr eaLnBrk="1" hangingPunct="1"/>
            <a:r>
              <a:rPr lang="en-GB" sz="2800" smtClean="0"/>
              <a:t>The level of interest will be set by the board of Harlaw Hydro annually.  </a:t>
            </a:r>
          </a:p>
          <a:p>
            <a:pPr lvl="1" eaLnBrk="1" hangingPunct="1"/>
            <a:r>
              <a:rPr lang="en-GB" i="1" smtClean="0"/>
              <a:t>The maximum level of interest is limited to 2% over the Co-operative Bank’s base rate or 5%, whichever is the higher.</a:t>
            </a:r>
          </a:p>
          <a:p>
            <a:pPr lvl="1" eaLnBrk="1" hangingPunct="1"/>
            <a:r>
              <a:rPr lang="en-GB" i="1" smtClean="0"/>
              <a:t>The financial projection assumes 4%</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eaLnBrk="1" fontAlgn="auto" hangingPunct="1">
              <a:spcAft>
                <a:spcPts val="0"/>
              </a:spcAft>
              <a:defRPr/>
            </a:pPr>
            <a:r>
              <a:rPr lang="en-GB" dirty="0"/>
              <a:t>Financial Projection</a:t>
            </a:r>
          </a:p>
        </p:txBody>
      </p:sp>
      <p:graphicFrame>
        <p:nvGraphicFramePr>
          <p:cNvPr id="3" name="Table 2"/>
          <p:cNvGraphicFramePr>
            <a:graphicFrameLocks noGrp="1"/>
          </p:cNvGraphicFramePr>
          <p:nvPr/>
        </p:nvGraphicFramePr>
        <p:xfrm>
          <a:off x="1068388" y="1628775"/>
          <a:ext cx="7032625" cy="4319588"/>
        </p:xfrm>
        <a:graphic>
          <a:graphicData uri="http://schemas.openxmlformats.org/drawingml/2006/table">
            <a:tbl>
              <a:tblPr bandRow="1">
                <a:tableStyleId>{5C22544A-7EE6-4342-B048-85BDC9FD1C3A}</a:tableStyleId>
              </a:tblPr>
              <a:tblGrid>
                <a:gridCol w="703210"/>
                <a:gridCol w="703210"/>
                <a:gridCol w="703210"/>
                <a:gridCol w="703210"/>
                <a:gridCol w="703210"/>
                <a:gridCol w="703210"/>
                <a:gridCol w="703210"/>
                <a:gridCol w="703210"/>
                <a:gridCol w="703210"/>
                <a:gridCol w="703210"/>
              </a:tblGrid>
              <a:tr h="394725">
                <a:tc>
                  <a:txBody>
                    <a:bodyPr/>
                    <a:lstStyle/>
                    <a:p>
                      <a:pPr algn="ctr" fontAlgn="ctr"/>
                      <a:r>
                        <a:rPr lang="en-GB" sz="1200" b="1" i="0" u="none" strike="noStrike" dirty="0">
                          <a:solidFill>
                            <a:srgbClr val="000000"/>
                          </a:solidFill>
                          <a:effectLst/>
                          <a:latin typeface="Calibri"/>
                        </a:rPr>
                        <a:t>Year</a:t>
                      </a:r>
                    </a:p>
                  </a:txBody>
                  <a:tcPr marL="9525" marR="9525" marT="9525" marB="0" anchor="ctr"/>
                </a:tc>
                <a:tc>
                  <a:txBody>
                    <a:bodyPr/>
                    <a:lstStyle/>
                    <a:p>
                      <a:pPr algn="ctr" fontAlgn="ctr"/>
                      <a:r>
                        <a:rPr lang="en-GB" sz="1200" b="1" i="0" u="none" strike="noStrike">
                          <a:solidFill>
                            <a:srgbClr val="000000"/>
                          </a:solidFill>
                          <a:effectLst/>
                          <a:latin typeface="Calibri"/>
                        </a:rPr>
                        <a:t>Income</a:t>
                      </a:r>
                    </a:p>
                  </a:txBody>
                  <a:tcPr marL="9525" marR="9525" marT="9525" marB="0" anchor="ctr"/>
                </a:tc>
                <a:tc>
                  <a:txBody>
                    <a:bodyPr/>
                    <a:lstStyle/>
                    <a:p>
                      <a:pPr algn="ctr" fontAlgn="ctr"/>
                      <a:r>
                        <a:rPr lang="en-GB" sz="1200" b="1" i="0" u="none" strike="noStrike">
                          <a:solidFill>
                            <a:srgbClr val="000000"/>
                          </a:solidFill>
                          <a:effectLst/>
                          <a:latin typeface="Calibri"/>
                        </a:rPr>
                        <a:t>Maint.  &amp; Serv.</a:t>
                      </a:r>
                    </a:p>
                  </a:txBody>
                  <a:tcPr marL="9525" marR="9525" marT="9525" marB="0" anchor="ctr"/>
                </a:tc>
                <a:tc>
                  <a:txBody>
                    <a:bodyPr/>
                    <a:lstStyle/>
                    <a:p>
                      <a:pPr algn="ctr" fontAlgn="ctr"/>
                      <a:r>
                        <a:rPr lang="en-GB" sz="1200" b="1" i="0" u="none" strike="noStrike">
                          <a:solidFill>
                            <a:srgbClr val="000000"/>
                          </a:solidFill>
                          <a:effectLst/>
                          <a:latin typeface="Calibri"/>
                        </a:rPr>
                        <a:t>Share Interest</a:t>
                      </a:r>
                    </a:p>
                  </a:txBody>
                  <a:tcPr marL="9525" marR="9525" marT="9525" marB="0" anchor="ctr"/>
                </a:tc>
                <a:tc>
                  <a:txBody>
                    <a:bodyPr/>
                    <a:lstStyle/>
                    <a:p>
                      <a:pPr algn="ctr" fontAlgn="ctr"/>
                      <a:r>
                        <a:rPr lang="en-GB" sz="1200" b="1" i="0" u="none" strike="noStrike">
                          <a:solidFill>
                            <a:srgbClr val="000000"/>
                          </a:solidFill>
                          <a:effectLst/>
                          <a:latin typeface="Calibri"/>
                        </a:rPr>
                        <a:t>Loan Payments </a:t>
                      </a:r>
                    </a:p>
                  </a:txBody>
                  <a:tcPr marL="9525" marR="9525" marT="9525" marB="0" anchor="ctr"/>
                </a:tc>
                <a:tc>
                  <a:txBody>
                    <a:bodyPr/>
                    <a:lstStyle/>
                    <a:p>
                      <a:pPr algn="ctr" fontAlgn="ctr"/>
                      <a:r>
                        <a:rPr lang="en-GB" sz="1200" b="1" i="0" u="none" strike="noStrike">
                          <a:solidFill>
                            <a:srgbClr val="000000"/>
                          </a:solidFill>
                          <a:effectLst/>
                          <a:latin typeface="Calibri"/>
                        </a:rPr>
                        <a:t>Cost of Lease</a:t>
                      </a:r>
                    </a:p>
                  </a:txBody>
                  <a:tcPr marL="9525" marR="9525" marT="9525" marB="0" anchor="ctr"/>
                </a:tc>
                <a:tc>
                  <a:txBody>
                    <a:bodyPr/>
                    <a:lstStyle/>
                    <a:p>
                      <a:pPr algn="ctr" fontAlgn="ctr"/>
                      <a:r>
                        <a:rPr lang="en-GB" sz="1200" b="1" i="0" u="none" strike="noStrike">
                          <a:solidFill>
                            <a:srgbClr val="000000"/>
                          </a:solidFill>
                          <a:effectLst/>
                          <a:latin typeface="Calibri"/>
                        </a:rPr>
                        <a:t>Oper. Costs</a:t>
                      </a:r>
                    </a:p>
                  </a:txBody>
                  <a:tcPr marL="9525" marR="9525" marT="9525" marB="0" anchor="ctr"/>
                </a:tc>
                <a:tc>
                  <a:txBody>
                    <a:bodyPr/>
                    <a:lstStyle/>
                    <a:p>
                      <a:pPr algn="ctr" fontAlgn="ctr"/>
                      <a:r>
                        <a:rPr lang="en-GB" sz="1200" b="1" i="0" u="none" strike="noStrike">
                          <a:solidFill>
                            <a:srgbClr val="000000"/>
                          </a:solidFill>
                          <a:effectLst/>
                          <a:latin typeface="Calibri"/>
                        </a:rPr>
                        <a:t>Oper. Surplus</a:t>
                      </a:r>
                    </a:p>
                  </a:txBody>
                  <a:tcPr marL="9525" marR="9525" marT="9525" marB="0" anchor="ctr"/>
                </a:tc>
                <a:tc>
                  <a:txBody>
                    <a:bodyPr/>
                    <a:lstStyle/>
                    <a:p>
                      <a:pPr algn="ctr" fontAlgn="ctr"/>
                      <a:r>
                        <a:rPr lang="en-GB" sz="1200" b="1" i="0" u="none" strike="noStrike">
                          <a:solidFill>
                            <a:srgbClr val="000000"/>
                          </a:solidFill>
                          <a:effectLst/>
                          <a:latin typeface="Calibri"/>
                        </a:rPr>
                        <a:t>Available to BVT</a:t>
                      </a:r>
                    </a:p>
                  </a:txBody>
                  <a:tcPr marL="9525" marR="9525" marT="9525" marB="0" anchor="ctr"/>
                </a:tc>
                <a:tc>
                  <a:txBody>
                    <a:bodyPr/>
                    <a:lstStyle/>
                    <a:p>
                      <a:pPr algn="ctr" fontAlgn="ctr"/>
                      <a:r>
                        <a:rPr lang="en-GB" sz="1200" b="1" i="0" u="none" strike="noStrike">
                          <a:solidFill>
                            <a:srgbClr val="000000"/>
                          </a:solidFill>
                          <a:effectLst/>
                          <a:latin typeface="Calibri"/>
                        </a:rPr>
                        <a:t>Capital Reserve</a:t>
                      </a:r>
                    </a:p>
                  </a:txBody>
                  <a:tcPr marL="9525" marR="9525" marT="9525" marB="0" anchor="ctr"/>
                </a:tc>
              </a:tr>
              <a:tr h="230899">
                <a:tc>
                  <a:txBody>
                    <a:bodyPr/>
                    <a:lstStyle/>
                    <a:p>
                      <a:pPr algn="ctr" fontAlgn="ctr"/>
                      <a:r>
                        <a:rPr lang="en-GB" sz="1100" b="1" i="0" u="none" strike="noStrike" dirty="0">
                          <a:solidFill>
                            <a:srgbClr val="000000"/>
                          </a:solidFill>
                          <a:effectLst/>
                          <a:latin typeface="Calibri"/>
                        </a:rPr>
                        <a:t> </a:t>
                      </a:r>
                    </a:p>
                  </a:txBody>
                  <a:tcPr marL="9525" marR="9525" marT="9525" marB="0" anchor="ctr"/>
                </a:tc>
                <a:tc>
                  <a:txBody>
                    <a:bodyPr/>
                    <a:lstStyle/>
                    <a:p>
                      <a:pPr algn="ctr" fontAlgn="ctr"/>
                      <a:r>
                        <a:rPr lang="en-GB" sz="1100" b="1" i="0" u="none" strike="noStrike" dirty="0">
                          <a:solidFill>
                            <a:srgbClr val="000000"/>
                          </a:solidFill>
                          <a:effectLst/>
                          <a:latin typeface="Calibri"/>
                        </a:rPr>
                        <a:t>A</a:t>
                      </a:r>
                    </a:p>
                  </a:txBody>
                  <a:tcPr marL="9525" marR="9525" marT="9525" marB="0" anchor="ctr"/>
                </a:tc>
                <a:tc>
                  <a:txBody>
                    <a:bodyPr/>
                    <a:lstStyle/>
                    <a:p>
                      <a:pPr algn="ctr" fontAlgn="ctr"/>
                      <a:r>
                        <a:rPr lang="en-GB" sz="1100" b="0" i="0" u="none" strike="noStrike" dirty="0">
                          <a:solidFill>
                            <a:srgbClr val="000000"/>
                          </a:solidFill>
                          <a:effectLst/>
                          <a:latin typeface="Calibri"/>
                        </a:rPr>
                        <a:t>B</a:t>
                      </a:r>
                    </a:p>
                  </a:txBody>
                  <a:tcPr marL="9525" marR="9525" marT="9525" marB="0" anchor="ctr"/>
                </a:tc>
                <a:tc>
                  <a:txBody>
                    <a:bodyPr/>
                    <a:lstStyle/>
                    <a:p>
                      <a:pPr algn="ctr" fontAlgn="ctr"/>
                      <a:r>
                        <a:rPr lang="en-GB" sz="1100" b="0" i="0" u="none" strike="noStrike" dirty="0">
                          <a:solidFill>
                            <a:srgbClr val="000000"/>
                          </a:solidFill>
                          <a:effectLst/>
                          <a:latin typeface="Calibri"/>
                        </a:rPr>
                        <a:t>C</a:t>
                      </a:r>
                    </a:p>
                  </a:txBody>
                  <a:tcPr marL="9525" marR="9525" marT="9525" marB="0" anchor="ctr"/>
                </a:tc>
                <a:tc>
                  <a:txBody>
                    <a:bodyPr/>
                    <a:lstStyle/>
                    <a:p>
                      <a:pPr algn="ctr" fontAlgn="ctr"/>
                      <a:r>
                        <a:rPr lang="en-GB" sz="1100" b="0" i="0" u="none" strike="noStrike" dirty="0">
                          <a:solidFill>
                            <a:srgbClr val="000000"/>
                          </a:solidFill>
                          <a:effectLst/>
                          <a:latin typeface="Calibri"/>
                        </a:rPr>
                        <a:t>D</a:t>
                      </a:r>
                    </a:p>
                  </a:txBody>
                  <a:tcPr marL="9525" marR="9525" marT="9525" marB="0" anchor="ctr"/>
                </a:tc>
                <a:tc>
                  <a:txBody>
                    <a:bodyPr/>
                    <a:lstStyle/>
                    <a:p>
                      <a:pPr algn="ctr" fontAlgn="ctr"/>
                      <a:r>
                        <a:rPr lang="en-GB" sz="1100" b="0" i="0" u="none" strike="noStrike" dirty="0">
                          <a:solidFill>
                            <a:srgbClr val="000000"/>
                          </a:solidFill>
                          <a:effectLst/>
                          <a:latin typeface="Calibri"/>
                        </a:rPr>
                        <a:t>E</a:t>
                      </a:r>
                    </a:p>
                  </a:txBody>
                  <a:tcPr marL="9525" marR="9525" marT="9525" marB="0" anchor="ctr"/>
                </a:tc>
                <a:tc>
                  <a:txBody>
                    <a:bodyPr/>
                    <a:lstStyle/>
                    <a:p>
                      <a:pPr algn="ctr" fontAlgn="ctr"/>
                      <a:r>
                        <a:rPr lang="en-GB" sz="1100" b="1" i="0" u="none" strike="noStrike" dirty="0">
                          <a:solidFill>
                            <a:srgbClr val="000000"/>
                          </a:solidFill>
                          <a:effectLst/>
                          <a:latin typeface="Calibri"/>
                        </a:rPr>
                        <a:t>F</a:t>
                      </a:r>
                    </a:p>
                  </a:txBody>
                  <a:tcPr marL="9525" marR="9525" marT="9525" marB="0" anchor="ctr"/>
                </a:tc>
                <a:tc>
                  <a:txBody>
                    <a:bodyPr/>
                    <a:lstStyle/>
                    <a:p>
                      <a:pPr algn="ctr" fontAlgn="ctr"/>
                      <a:r>
                        <a:rPr lang="en-GB" sz="1100" b="1" i="0" u="none" strike="noStrike" dirty="0">
                          <a:solidFill>
                            <a:srgbClr val="000000"/>
                          </a:solidFill>
                          <a:effectLst/>
                          <a:latin typeface="Calibri"/>
                        </a:rPr>
                        <a:t>G</a:t>
                      </a:r>
                    </a:p>
                  </a:txBody>
                  <a:tcPr marL="9525" marR="9525" marT="9525" marB="0" anchor="ctr"/>
                </a:tc>
                <a:tc>
                  <a:txBody>
                    <a:bodyPr/>
                    <a:lstStyle/>
                    <a:p>
                      <a:pPr algn="ctr" fontAlgn="ctr"/>
                      <a:r>
                        <a:rPr lang="en-GB" sz="1100" b="1" i="0" u="none" strike="noStrike" dirty="0">
                          <a:solidFill>
                            <a:srgbClr val="000000"/>
                          </a:solidFill>
                          <a:effectLst/>
                          <a:latin typeface="Calibri"/>
                        </a:rPr>
                        <a:t>H</a:t>
                      </a:r>
                    </a:p>
                  </a:txBody>
                  <a:tcPr marL="9525" marR="9525" marT="9525" marB="0" anchor="ctr"/>
                </a:tc>
                <a:tc>
                  <a:txBody>
                    <a:bodyPr/>
                    <a:lstStyle/>
                    <a:p>
                      <a:pPr algn="ctr" fontAlgn="ctr"/>
                      <a:r>
                        <a:rPr lang="en-GB" sz="1100" b="0" i="0" u="none" strike="noStrike" dirty="0">
                          <a:solidFill>
                            <a:srgbClr val="000000"/>
                          </a:solidFill>
                          <a:effectLst/>
                          <a:latin typeface="Calibri"/>
                        </a:rPr>
                        <a:t>I</a:t>
                      </a:r>
                    </a:p>
                  </a:txBody>
                  <a:tcPr marL="9525" marR="9525" marT="9525" marB="0" anchor="ctr"/>
                </a:tc>
              </a:tr>
              <a:tr h="230899">
                <a:tc>
                  <a:txBody>
                    <a:bodyPr/>
                    <a:lstStyle/>
                    <a:p>
                      <a:pPr algn="ctr" fontAlgn="ctr"/>
                      <a:r>
                        <a:rPr lang="en-GB" sz="1100" b="1" i="0" u="none" strike="noStrike" dirty="0">
                          <a:solidFill>
                            <a:srgbClr val="000000"/>
                          </a:solidFill>
                          <a:effectLst/>
                          <a:latin typeface="Calibri"/>
                        </a:rPr>
                        <a:t> </a:t>
                      </a:r>
                    </a:p>
                  </a:txBody>
                  <a:tcPr marL="9525" marR="9525" marT="9525" marB="0" anchor="ctr"/>
                </a:tc>
                <a:tc>
                  <a:txBody>
                    <a:bodyPr/>
                    <a:lstStyle/>
                    <a:p>
                      <a:pPr algn="ctr" fontAlgn="ctr"/>
                      <a:r>
                        <a:rPr lang="en-GB" sz="1100" b="1" i="0" u="none" strike="noStrike" dirty="0">
                          <a:solidFill>
                            <a:srgbClr val="000000"/>
                          </a:solidFill>
                          <a:effectLst/>
                          <a:latin typeface="Calibri"/>
                        </a:rPr>
                        <a:t> </a:t>
                      </a:r>
                    </a:p>
                  </a:txBody>
                  <a:tcPr marL="9525" marR="9525" marT="9525" marB="0" anchor="ctr"/>
                </a:tc>
                <a:tc>
                  <a:txBody>
                    <a:bodyPr/>
                    <a:lstStyle/>
                    <a:p>
                      <a:pPr algn="ctr" fontAlgn="ctr"/>
                      <a:r>
                        <a:rPr lang="en-GB" sz="1100" b="1" i="0" u="none" strike="noStrike">
                          <a:solidFill>
                            <a:srgbClr val="000000"/>
                          </a:solidFill>
                          <a:effectLst/>
                          <a:latin typeface="Calibri"/>
                        </a:rPr>
                        <a:t> </a:t>
                      </a:r>
                    </a:p>
                  </a:txBody>
                  <a:tcPr marL="9525" marR="9525" marT="9525" marB="0" anchor="ctr"/>
                </a:tc>
                <a:tc>
                  <a:txBody>
                    <a:bodyPr/>
                    <a:lstStyle/>
                    <a:p>
                      <a:pPr algn="ctr" fontAlgn="ctr"/>
                      <a:r>
                        <a:rPr lang="en-GB" sz="1100" b="0" i="0" u="none" strike="noStrike">
                          <a:solidFill>
                            <a:srgbClr val="000000"/>
                          </a:solidFill>
                          <a:effectLst/>
                          <a:latin typeface="Calibri"/>
                        </a:rPr>
                        <a:t> </a:t>
                      </a:r>
                    </a:p>
                  </a:txBody>
                  <a:tcPr marL="9525" marR="9525" marT="9525" marB="0" anchor="ctr"/>
                </a:tc>
                <a:tc>
                  <a:txBody>
                    <a:bodyPr/>
                    <a:lstStyle/>
                    <a:p>
                      <a:pPr algn="ctr" fontAlgn="ctr"/>
                      <a:r>
                        <a:rPr lang="en-GB" sz="1100" b="0" i="0" u="none" strike="noStrike">
                          <a:solidFill>
                            <a:srgbClr val="000000"/>
                          </a:solidFill>
                          <a:effectLst/>
                          <a:latin typeface="Calibri"/>
                        </a:rPr>
                        <a:t> </a:t>
                      </a:r>
                    </a:p>
                  </a:txBody>
                  <a:tcPr marL="9525" marR="9525" marT="9525" marB="0" anchor="ctr"/>
                </a:tc>
                <a:tc>
                  <a:txBody>
                    <a:bodyPr/>
                    <a:lstStyle/>
                    <a:p>
                      <a:pPr algn="ctr" fontAlgn="ctr"/>
                      <a:r>
                        <a:rPr lang="en-GB" sz="1100" b="0" i="0" u="none" strike="noStrike">
                          <a:solidFill>
                            <a:srgbClr val="000000"/>
                          </a:solidFill>
                          <a:effectLst/>
                          <a:latin typeface="Calibri"/>
                        </a:rPr>
                        <a:t> </a:t>
                      </a:r>
                    </a:p>
                  </a:txBody>
                  <a:tcPr marL="9525" marR="9525" marT="9525" marB="0" anchor="ctr"/>
                </a:tc>
                <a:tc>
                  <a:txBody>
                    <a:bodyPr/>
                    <a:lstStyle/>
                    <a:p>
                      <a:pPr algn="ctr" fontAlgn="ctr"/>
                      <a:r>
                        <a:rPr lang="en-GB" sz="1100" b="1" i="0" u="none" strike="noStrike">
                          <a:solidFill>
                            <a:srgbClr val="000000"/>
                          </a:solidFill>
                          <a:effectLst/>
                          <a:latin typeface="Calibri"/>
                        </a:rPr>
                        <a:t>B+C+D+E</a:t>
                      </a:r>
                    </a:p>
                  </a:txBody>
                  <a:tcPr marL="9525" marR="9525" marT="9525" marB="0" anchor="ctr"/>
                </a:tc>
                <a:tc>
                  <a:txBody>
                    <a:bodyPr/>
                    <a:lstStyle/>
                    <a:p>
                      <a:pPr algn="ctr" fontAlgn="ctr"/>
                      <a:r>
                        <a:rPr lang="en-GB" sz="1100" b="1" i="0" u="none" strike="noStrike">
                          <a:solidFill>
                            <a:srgbClr val="000000"/>
                          </a:solidFill>
                          <a:effectLst/>
                          <a:latin typeface="Calibri"/>
                        </a:rPr>
                        <a:t>A-F</a:t>
                      </a:r>
                    </a:p>
                  </a:txBody>
                  <a:tcPr marL="9525" marR="9525" marT="9525" marB="0" anchor="ctr"/>
                </a:tc>
                <a:tc>
                  <a:txBody>
                    <a:bodyPr/>
                    <a:lstStyle/>
                    <a:p>
                      <a:pPr algn="ctr" fontAlgn="ctr"/>
                      <a:r>
                        <a:rPr lang="en-GB" sz="1100" b="1" i="0" u="none" strike="noStrike">
                          <a:solidFill>
                            <a:srgbClr val="000000"/>
                          </a:solidFill>
                          <a:effectLst/>
                          <a:latin typeface="Calibri"/>
                        </a:rPr>
                        <a:t> </a:t>
                      </a:r>
                    </a:p>
                  </a:txBody>
                  <a:tcPr marL="9525" marR="9525" marT="9525" marB="0" anchor="ctr"/>
                </a:tc>
                <a:tc>
                  <a:txBody>
                    <a:bodyPr/>
                    <a:lstStyle/>
                    <a:p>
                      <a:pPr algn="ctr" fontAlgn="ctr"/>
                      <a:r>
                        <a:rPr lang="en-GB" sz="1100" b="0" i="0" u="none" strike="noStrike" dirty="0">
                          <a:solidFill>
                            <a:srgbClr val="000000"/>
                          </a:solidFill>
                          <a:effectLst/>
                          <a:latin typeface="Calibri"/>
                        </a:rPr>
                        <a:t>G-H</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1</a:t>
                      </a:r>
                    </a:p>
                  </a:txBody>
                  <a:tcPr marL="9525" marR="9525" marT="9525" marB="0" anchor="ctr"/>
                </a:tc>
                <a:tc>
                  <a:txBody>
                    <a:bodyPr/>
                    <a:lstStyle/>
                    <a:p>
                      <a:pPr algn="r" fontAlgn="ctr"/>
                      <a:r>
                        <a:rPr lang="en-GB" sz="1300" b="1" i="0" u="none" strike="noStrike" dirty="0">
                          <a:solidFill>
                            <a:srgbClr val="000000"/>
                          </a:solidFill>
                          <a:effectLst/>
                          <a:latin typeface="Calibri"/>
                        </a:rPr>
                        <a:t>£29,000</a:t>
                      </a:r>
                    </a:p>
                  </a:txBody>
                  <a:tcPr marL="9525" marR="9525" marT="9525" marB="0" anchor="ctr"/>
                </a:tc>
                <a:tc>
                  <a:txBody>
                    <a:bodyPr/>
                    <a:lstStyle/>
                    <a:p>
                      <a:pPr algn="r" fontAlgn="ctr"/>
                      <a:r>
                        <a:rPr lang="en-GB" sz="1300" b="0" i="0" u="none" strike="noStrike" dirty="0">
                          <a:solidFill>
                            <a:srgbClr val="000000"/>
                          </a:solidFill>
                          <a:effectLst/>
                          <a:latin typeface="Calibri"/>
                        </a:rPr>
                        <a:t>£3,452</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b"/>
                      <a:r>
                        <a:rPr lang="en-GB" sz="1300" b="0" i="0" u="none" strike="noStrike" dirty="0">
                          <a:solidFill>
                            <a:srgbClr val="000000"/>
                          </a:solidFill>
                          <a:effectLst/>
                          <a:latin typeface="Calibri"/>
                        </a:rPr>
                        <a:t>£24,292</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ctr"/>
                      <a:r>
                        <a:rPr lang="en-GB" sz="1300" b="1" i="0" u="none" strike="noStrike">
                          <a:solidFill>
                            <a:srgbClr val="000000"/>
                          </a:solidFill>
                          <a:effectLst/>
                          <a:latin typeface="Calibri"/>
                        </a:rPr>
                        <a:t>£27,744</a:t>
                      </a:r>
                    </a:p>
                  </a:txBody>
                  <a:tcPr marL="9525" marR="9525" marT="9525" marB="0" anchor="ctr"/>
                </a:tc>
                <a:tc>
                  <a:txBody>
                    <a:bodyPr/>
                    <a:lstStyle/>
                    <a:p>
                      <a:pPr algn="r" fontAlgn="ctr"/>
                      <a:r>
                        <a:rPr lang="en-GB" sz="1300" b="1" i="0" u="none" strike="noStrike">
                          <a:solidFill>
                            <a:srgbClr val="000000"/>
                          </a:solidFill>
                          <a:effectLst/>
                          <a:latin typeface="Calibri"/>
                        </a:rPr>
                        <a:t>£1,256</a:t>
                      </a:r>
                    </a:p>
                  </a:txBody>
                  <a:tcPr marL="9525" marR="9525" marT="9525" marB="0" anchor="ctr"/>
                </a:tc>
                <a:tc>
                  <a:txBody>
                    <a:bodyPr/>
                    <a:lstStyle/>
                    <a:p>
                      <a:pPr algn="r" fontAlgn="b"/>
                      <a:r>
                        <a:rPr lang="en-GB" sz="1300" b="1" i="0" u="none" strike="noStrike" dirty="0">
                          <a:solidFill>
                            <a:srgbClr val="000000"/>
                          </a:solidFill>
                          <a:effectLst/>
                          <a:latin typeface="Calibri"/>
                        </a:rPr>
                        <a:t>£0</a:t>
                      </a:r>
                    </a:p>
                  </a:txBody>
                  <a:tcPr marL="9525" marR="9525" marT="9525" marB="0" anchor="ctr"/>
                </a:tc>
                <a:tc>
                  <a:txBody>
                    <a:bodyPr/>
                    <a:lstStyle/>
                    <a:p>
                      <a:pPr algn="r" fontAlgn="b"/>
                      <a:r>
                        <a:rPr lang="en-GB" sz="1300" b="0" i="0" u="none" strike="noStrike">
                          <a:solidFill>
                            <a:srgbClr val="000000"/>
                          </a:solidFill>
                          <a:effectLst/>
                          <a:latin typeface="Calibri"/>
                        </a:rPr>
                        <a:t>£1,256</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2</a:t>
                      </a:r>
                    </a:p>
                  </a:txBody>
                  <a:tcPr marL="9525" marR="9525" marT="9525" marB="0" anchor="ctr"/>
                </a:tc>
                <a:tc>
                  <a:txBody>
                    <a:bodyPr/>
                    <a:lstStyle/>
                    <a:p>
                      <a:pPr algn="r" fontAlgn="ctr"/>
                      <a:r>
                        <a:rPr lang="en-GB" sz="1300" b="1" i="0" u="none" strike="noStrike" dirty="0">
                          <a:solidFill>
                            <a:srgbClr val="000000"/>
                          </a:solidFill>
                          <a:effectLst/>
                          <a:latin typeface="Calibri"/>
                        </a:rPr>
                        <a:t>£59,450</a:t>
                      </a:r>
                    </a:p>
                  </a:txBody>
                  <a:tcPr marL="9525" marR="9525" marT="9525" marB="0" anchor="ctr"/>
                </a:tc>
                <a:tc>
                  <a:txBody>
                    <a:bodyPr/>
                    <a:lstStyle/>
                    <a:p>
                      <a:pPr algn="r" fontAlgn="ctr"/>
                      <a:r>
                        <a:rPr lang="en-GB" sz="1300" b="0" i="0" u="none" strike="noStrike" dirty="0">
                          <a:solidFill>
                            <a:srgbClr val="000000"/>
                          </a:solidFill>
                          <a:effectLst/>
                          <a:latin typeface="Calibri"/>
                        </a:rPr>
                        <a:t>£3,590</a:t>
                      </a:r>
                    </a:p>
                  </a:txBody>
                  <a:tcPr marL="9525" marR="9525" marT="9525" marB="0" anchor="ctr"/>
                </a:tc>
                <a:tc>
                  <a:txBody>
                    <a:bodyPr/>
                    <a:lstStyle/>
                    <a:p>
                      <a:pPr algn="r" fontAlgn="ctr"/>
                      <a:r>
                        <a:rPr lang="en-GB" sz="1300" b="0" i="0" u="none" strike="noStrike">
                          <a:solidFill>
                            <a:srgbClr val="000000"/>
                          </a:solidFill>
                          <a:effectLst/>
                          <a:latin typeface="Calibri"/>
                        </a:rPr>
                        <a:t>£6,000</a:t>
                      </a:r>
                    </a:p>
                  </a:txBody>
                  <a:tcPr marL="9525" marR="9525" marT="9525" marB="0" anchor="ctr"/>
                </a:tc>
                <a:tc>
                  <a:txBody>
                    <a:bodyPr/>
                    <a:lstStyle/>
                    <a:p>
                      <a:pPr algn="r" fontAlgn="b"/>
                      <a:r>
                        <a:rPr lang="en-GB" sz="1300" b="0" i="0" u="none" strike="noStrike">
                          <a:solidFill>
                            <a:srgbClr val="000000"/>
                          </a:solidFill>
                          <a:effectLst/>
                          <a:latin typeface="Calibri"/>
                        </a:rPr>
                        <a:t>£24,292</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ctr"/>
                      <a:r>
                        <a:rPr lang="en-GB" sz="1300" b="1" i="0" u="none" strike="noStrike">
                          <a:solidFill>
                            <a:srgbClr val="000000"/>
                          </a:solidFill>
                          <a:effectLst/>
                          <a:latin typeface="Calibri"/>
                        </a:rPr>
                        <a:t>£33,882</a:t>
                      </a:r>
                    </a:p>
                  </a:txBody>
                  <a:tcPr marL="9525" marR="9525" marT="9525" marB="0" anchor="ctr"/>
                </a:tc>
                <a:tc>
                  <a:txBody>
                    <a:bodyPr/>
                    <a:lstStyle/>
                    <a:p>
                      <a:pPr algn="r" fontAlgn="ctr"/>
                      <a:r>
                        <a:rPr lang="en-GB" sz="1300" b="1" i="0" u="none" strike="noStrike">
                          <a:solidFill>
                            <a:srgbClr val="000000"/>
                          </a:solidFill>
                          <a:effectLst/>
                          <a:latin typeface="Calibri"/>
                        </a:rPr>
                        <a:t>£25,568</a:t>
                      </a:r>
                    </a:p>
                  </a:txBody>
                  <a:tcPr marL="9525" marR="9525" marT="9525" marB="0" anchor="ctr"/>
                </a:tc>
                <a:tc>
                  <a:txBody>
                    <a:bodyPr/>
                    <a:lstStyle/>
                    <a:p>
                      <a:pPr algn="r" fontAlgn="b"/>
                      <a:r>
                        <a:rPr lang="en-GB" sz="1300" b="1" i="0" u="none" strike="noStrike" dirty="0">
                          <a:solidFill>
                            <a:srgbClr val="000000"/>
                          </a:solidFill>
                          <a:effectLst/>
                          <a:latin typeface="Calibri"/>
                        </a:rPr>
                        <a:t>£5,000</a:t>
                      </a:r>
                    </a:p>
                  </a:txBody>
                  <a:tcPr marL="9525" marR="9525" marT="9525" marB="0" anchor="ctr"/>
                </a:tc>
                <a:tc>
                  <a:txBody>
                    <a:bodyPr/>
                    <a:lstStyle/>
                    <a:p>
                      <a:pPr algn="r" fontAlgn="b"/>
                      <a:r>
                        <a:rPr lang="en-GB" sz="1300" b="0" i="0" u="none" strike="noStrike" dirty="0">
                          <a:solidFill>
                            <a:srgbClr val="000000"/>
                          </a:solidFill>
                          <a:effectLst/>
                          <a:latin typeface="Calibri"/>
                        </a:rPr>
                        <a:t>£20,568</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3</a:t>
                      </a:r>
                    </a:p>
                  </a:txBody>
                  <a:tcPr marL="9525" marR="9525" marT="9525" marB="0" anchor="ctr"/>
                </a:tc>
                <a:tc>
                  <a:txBody>
                    <a:bodyPr/>
                    <a:lstStyle/>
                    <a:p>
                      <a:pPr algn="r" fontAlgn="ctr"/>
                      <a:r>
                        <a:rPr lang="en-GB" sz="1300" b="1" i="0" u="none" strike="noStrike" dirty="0">
                          <a:solidFill>
                            <a:srgbClr val="000000"/>
                          </a:solidFill>
                          <a:effectLst/>
                          <a:latin typeface="Calibri"/>
                        </a:rPr>
                        <a:t>£60,936</a:t>
                      </a:r>
                    </a:p>
                  </a:txBody>
                  <a:tcPr marL="9525" marR="9525" marT="9525" marB="0" anchor="ctr"/>
                </a:tc>
                <a:tc>
                  <a:txBody>
                    <a:bodyPr/>
                    <a:lstStyle/>
                    <a:p>
                      <a:pPr algn="r" fontAlgn="ctr"/>
                      <a:r>
                        <a:rPr lang="en-GB" sz="1300" b="0" i="0" u="none" strike="noStrike" dirty="0">
                          <a:solidFill>
                            <a:srgbClr val="000000"/>
                          </a:solidFill>
                          <a:effectLst/>
                          <a:latin typeface="Calibri"/>
                        </a:rPr>
                        <a:t>£3,734</a:t>
                      </a:r>
                    </a:p>
                  </a:txBody>
                  <a:tcPr marL="9525" marR="9525" marT="9525" marB="0" anchor="ctr"/>
                </a:tc>
                <a:tc>
                  <a:txBody>
                    <a:bodyPr/>
                    <a:lstStyle/>
                    <a:p>
                      <a:pPr algn="r" fontAlgn="ctr"/>
                      <a:r>
                        <a:rPr lang="en-GB" sz="1300" b="0" i="0" u="none" strike="noStrike" dirty="0">
                          <a:solidFill>
                            <a:srgbClr val="000000"/>
                          </a:solidFill>
                          <a:effectLst/>
                          <a:latin typeface="Calibri"/>
                        </a:rPr>
                        <a:t>£6,000</a:t>
                      </a:r>
                    </a:p>
                  </a:txBody>
                  <a:tcPr marL="9525" marR="9525" marT="9525" marB="0" anchor="ctr"/>
                </a:tc>
                <a:tc>
                  <a:txBody>
                    <a:bodyPr/>
                    <a:lstStyle/>
                    <a:p>
                      <a:pPr algn="r" fontAlgn="b"/>
                      <a:r>
                        <a:rPr lang="en-GB" sz="1300" b="0" i="0" u="none" strike="noStrike">
                          <a:solidFill>
                            <a:srgbClr val="000000"/>
                          </a:solidFill>
                          <a:effectLst/>
                          <a:latin typeface="Calibri"/>
                        </a:rPr>
                        <a:t>£24,292</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ctr"/>
                      <a:r>
                        <a:rPr lang="en-GB" sz="1300" b="1" i="0" u="none" strike="noStrike">
                          <a:solidFill>
                            <a:srgbClr val="000000"/>
                          </a:solidFill>
                          <a:effectLst/>
                          <a:latin typeface="Calibri"/>
                        </a:rPr>
                        <a:t>£34,025</a:t>
                      </a:r>
                    </a:p>
                  </a:txBody>
                  <a:tcPr marL="9525" marR="9525" marT="9525" marB="0" anchor="ctr"/>
                </a:tc>
                <a:tc>
                  <a:txBody>
                    <a:bodyPr/>
                    <a:lstStyle/>
                    <a:p>
                      <a:pPr algn="r" fontAlgn="ctr"/>
                      <a:r>
                        <a:rPr lang="en-GB" sz="1300" b="1" i="0" u="none" strike="noStrike">
                          <a:solidFill>
                            <a:srgbClr val="000000"/>
                          </a:solidFill>
                          <a:effectLst/>
                          <a:latin typeface="Calibri"/>
                        </a:rPr>
                        <a:t>£26,911</a:t>
                      </a:r>
                    </a:p>
                  </a:txBody>
                  <a:tcPr marL="9525" marR="9525" marT="9525" marB="0" anchor="ctr"/>
                </a:tc>
                <a:tc>
                  <a:txBody>
                    <a:bodyPr/>
                    <a:lstStyle/>
                    <a:p>
                      <a:pPr algn="r" fontAlgn="b"/>
                      <a:r>
                        <a:rPr lang="en-GB" sz="1300" b="1" i="0" u="none" strike="noStrike">
                          <a:solidFill>
                            <a:srgbClr val="000000"/>
                          </a:solidFill>
                          <a:effectLst/>
                          <a:latin typeface="Calibri"/>
                        </a:rPr>
                        <a:t>£10,000</a:t>
                      </a:r>
                    </a:p>
                  </a:txBody>
                  <a:tcPr marL="9525" marR="9525" marT="9525" marB="0" anchor="ctr"/>
                </a:tc>
                <a:tc>
                  <a:txBody>
                    <a:bodyPr/>
                    <a:lstStyle/>
                    <a:p>
                      <a:pPr algn="r" fontAlgn="b"/>
                      <a:r>
                        <a:rPr lang="en-GB" sz="1300" b="0" i="0" u="none" strike="noStrike" dirty="0">
                          <a:solidFill>
                            <a:srgbClr val="000000"/>
                          </a:solidFill>
                          <a:effectLst/>
                          <a:latin typeface="Calibri"/>
                        </a:rPr>
                        <a:t>£16,911</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4</a:t>
                      </a:r>
                    </a:p>
                  </a:txBody>
                  <a:tcPr marL="9525" marR="9525" marT="9525" marB="0" anchor="ctr"/>
                </a:tc>
                <a:tc>
                  <a:txBody>
                    <a:bodyPr/>
                    <a:lstStyle/>
                    <a:p>
                      <a:pPr algn="r" fontAlgn="ctr"/>
                      <a:r>
                        <a:rPr lang="en-GB" sz="1300" b="1" i="0" u="none" strike="noStrike" dirty="0">
                          <a:solidFill>
                            <a:srgbClr val="000000"/>
                          </a:solidFill>
                          <a:effectLst/>
                          <a:latin typeface="Calibri"/>
                        </a:rPr>
                        <a:t>£62,460</a:t>
                      </a:r>
                    </a:p>
                  </a:txBody>
                  <a:tcPr marL="9525" marR="9525" marT="9525" marB="0" anchor="ctr"/>
                </a:tc>
                <a:tc>
                  <a:txBody>
                    <a:bodyPr/>
                    <a:lstStyle/>
                    <a:p>
                      <a:pPr algn="r" fontAlgn="ctr"/>
                      <a:r>
                        <a:rPr lang="en-GB" sz="1300" b="0" i="0" u="none" strike="noStrike" dirty="0">
                          <a:solidFill>
                            <a:srgbClr val="000000"/>
                          </a:solidFill>
                          <a:effectLst/>
                          <a:latin typeface="Calibri"/>
                        </a:rPr>
                        <a:t>£3,883</a:t>
                      </a:r>
                    </a:p>
                  </a:txBody>
                  <a:tcPr marL="9525" marR="9525" marT="9525" marB="0" anchor="ctr"/>
                </a:tc>
                <a:tc>
                  <a:txBody>
                    <a:bodyPr/>
                    <a:lstStyle/>
                    <a:p>
                      <a:pPr algn="r" fontAlgn="ctr"/>
                      <a:r>
                        <a:rPr lang="en-GB" sz="1300" b="0" i="0" u="none" strike="noStrike" dirty="0">
                          <a:solidFill>
                            <a:srgbClr val="000000"/>
                          </a:solidFill>
                          <a:effectLst/>
                          <a:latin typeface="Calibri"/>
                        </a:rPr>
                        <a:t>£6,000</a:t>
                      </a:r>
                    </a:p>
                  </a:txBody>
                  <a:tcPr marL="9525" marR="9525" marT="9525" marB="0" anchor="ctr"/>
                </a:tc>
                <a:tc>
                  <a:txBody>
                    <a:bodyPr/>
                    <a:lstStyle/>
                    <a:p>
                      <a:pPr algn="r" fontAlgn="b"/>
                      <a:r>
                        <a:rPr lang="en-GB" sz="1300" b="0" i="0" u="none" strike="noStrike">
                          <a:solidFill>
                            <a:srgbClr val="000000"/>
                          </a:solidFill>
                          <a:effectLst/>
                          <a:latin typeface="Calibri"/>
                        </a:rPr>
                        <a:t>£24,292</a:t>
                      </a:r>
                    </a:p>
                  </a:txBody>
                  <a:tcPr marL="9525" marR="9525" marT="9525" marB="0" anchor="ctr"/>
                </a:tc>
                <a:tc>
                  <a:txBody>
                    <a:bodyPr/>
                    <a:lstStyle/>
                    <a:p>
                      <a:pPr algn="r" fontAlgn="ctr"/>
                      <a:r>
                        <a:rPr lang="en-GB" sz="1300" b="0" i="0" u="none" strike="noStrike" dirty="0">
                          <a:solidFill>
                            <a:srgbClr val="000000"/>
                          </a:solidFill>
                          <a:effectLst/>
                          <a:latin typeface="Calibri"/>
                        </a:rPr>
                        <a:t>£0</a:t>
                      </a:r>
                    </a:p>
                  </a:txBody>
                  <a:tcPr marL="9525" marR="9525" marT="9525" marB="0" anchor="ctr"/>
                </a:tc>
                <a:tc>
                  <a:txBody>
                    <a:bodyPr/>
                    <a:lstStyle/>
                    <a:p>
                      <a:pPr algn="r" fontAlgn="ctr"/>
                      <a:r>
                        <a:rPr lang="en-GB" sz="1300" b="1" i="0" u="none" strike="noStrike">
                          <a:solidFill>
                            <a:srgbClr val="000000"/>
                          </a:solidFill>
                          <a:effectLst/>
                          <a:latin typeface="Calibri"/>
                        </a:rPr>
                        <a:t>£34,175</a:t>
                      </a:r>
                    </a:p>
                  </a:txBody>
                  <a:tcPr marL="9525" marR="9525" marT="9525" marB="0" anchor="ctr"/>
                </a:tc>
                <a:tc>
                  <a:txBody>
                    <a:bodyPr/>
                    <a:lstStyle/>
                    <a:p>
                      <a:pPr algn="r" fontAlgn="ctr"/>
                      <a:r>
                        <a:rPr lang="en-GB" sz="1300" b="1" i="0" u="none" strike="noStrike">
                          <a:solidFill>
                            <a:srgbClr val="000000"/>
                          </a:solidFill>
                          <a:effectLst/>
                          <a:latin typeface="Calibri"/>
                        </a:rPr>
                        <a:t>£28,285</a:t>
                      </a:r>
                    </a:p>
                  </a:txBody>
                  <a:tcPr marL="9525" marR="9525" marT="9525" marB="0" anchor="ctr"/>
                </a:tc>
                <a:tc>
                  <a:txBody>
                    <a:bodyPr/>
                    <a:lstStyle/>
                    <a:p>
                      <a:pPr algn="r" fontAlgn="b"/>
                      <a:r>
                        <a:rPr lang="en-GB" sz="1300" b="1" i="0" u="none" strike="noStrike">
                          <a:solidFill>
                            <a:srgbClr val="000000"/>
                          </a:solidFill>
                          <a:effectLst/>
                          <a:latin typeface="Calibri"/>
                        </a:rPr>
                        <a:t>£15,000</a:t>
                      </a:r>
                    </a:p>
                  </a:txBody>
                  <a:tcPr marL="9525" marR="9525" marT="9525" marB="0" anchor="ctr"/>
                </a:tc>
                <a:tc>
                  <a:txBody>
                    <a:bodyPr/>
                    <a:lstStyle/>
                    <a:p>
                      <a:pPr algn="r" fontAlgn="b"/>
                      <a:r>
                        <a:rPr lang="en-GB" sz="1300" b="0" i="0" u="none" strike="noStrike" dirty="0">
                          <a:solidFill>
                            <a:srgbClr val="000000"/>
                          </a:solidFill>
                          <a:effectLst/>
                          <a:latin typeface="Calibri"/>
                        </a:rPr>
                        <a:t>£13,285</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5</a:t>
                      </a:r>
                    </a:p>
                  </a:txBody>
                  <a:tcPr marL="9525" marR="9525" marT="9525" marB="0" anchor="ctr"/>
                </a:tc>
                <a:tc>
                  <a:txBody>
                    <a:bodyPr/>
                    <a:lstStyle/>
                    <a:p>
                      <a:pPr algn="r" fontAlgn="ctr"/>
                      <a:r>
                        <a:rPr lang="en-GB" sz="1300" b="1" i="0" u="none" strike="noStrike">
                          <a:solidFill>
                            <a:srgbClr val="000000"/>
                          </a:solidFill>
                          <a:effectLst/>
                          <a:latin typeface="Calibri"/>
                        </a:rPr>
                        <a:t>£64,021</a:t>
                      </a:r>
                    </a:p>
                  </a:txBody>
                  <a:tcPr marL="9525" marR="9525" marT="9525" marB="0" anchor="ctr"/>
                </a:tc>
                <a:tc>
                  <a:txBody>
                    <a:bodyPr/>
                    <a:lstStyle/>
                    <a:p>
                      <a:pPr algn="r" fontAlgn="ctr"/>
                      <a:r>
                        <a:rPr lang="en-GB" sz="1300" b="0" i="0" u="none" strike="noStrike" dirty="0">
                          <a:solidFill>
                            <a:srgbClr val="000000"/>
                          </a:solidFill>
                          <a:effectLst/>
                          <a:latin typeface="Calibri"/>
                        </a:rPr>
                        <a:t>£4,038</a:t>
                      </a:r>
                    </a:p>
                  </a:txBody>
                  <a:tcPr marL="9525" marR="9525" marT="9525" marB="0" anchor="ctr"/>
                </a:tc>
                <a:tc>
                  <a:txBody>
                    <a:bodyPr/>
                    <a:lstStyle/>
                    <a:p>
                      <a:pPr algn="r" fontAlgn="ctr"/>
                      <a:r>
                        <a:rPr lang="en-GB" sz="1300" b="0" i="0" u="none" strike="noStrike" dirty="0">
                          <a:solidFill>
                            <a:srgbClr val="000000"/>
                          </a:solidFill>
                          <a:effectLst/>
                          <a:latin typeface="Calibri"/>
                        </a:rPr>
                        <a:t>£6,000</a:t>
                      </a:r>
                    </a:p>
                  </a:txBody>
                  <a:tcPr marL="9525" marR="9525" marT="9525" marB="0" anchor="ctr"/>
                </a:tc>
                <a:tc>
                  <a:txBody>
                    <a:bodyPr/>
                    <a:lstStyle/>
                    <a:p>
                      <a:pPr algn="r" fontAlgn="b"/>
                      <a:r>
                        <a:rPr lang="en-GB" sz="1300" b="0" i="0" u="none" strike="noStrike" dirty="0">
                          <a:solidFill>
                            <a:srgbClr val="000000"/>
                          </a:solidFill>
                          <a:effectLst/>
                          <a:latin typeface="Calibri"/>
                        </a:rPr>
                        <a:t>£24,292</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ctr"/>
                      <a:r>
                        <a:rPr lang="en-GB" sz="1300" b="1" i="0" u="none" strike="noStrike">
                          <a:solidFill>
                            <a:srgbClr val="000000"/>
                          </a:solidFill>
                          <a:effectLst/>
                          <a:latin typeface="Calibri"/>
                        </a:rPr>
                        <a:t>£34,330</a:t>
                      </a:r>
                    </a:p>
                  </a:txBody>
                  <a:tcPr marL="9525" marR="9525" marT="9525" marB="0" anchor="ctr"/>
                </a:tc>
                <a:tc>
                  <a:txBody>
                    <a:bodyPr/>
                    <a:lstStyle/>
                    <a:p>
                      <a:pPr algn="r" fontAlgn="ctr"/>
                      <a:r>
                        <a:rPr lang="en-GB" sz="1300" b="1" i="0" u="none" strike="noStrike">
                          <a:solidFill>
                            <a:srgbClr val="000000"/>
                          </a:solidFill>
                          <a:effectLst/>
                          <a:latin typeface="Calibri"/>
                        </a:rPr>
                        <a:t>£29,691</a:t>
                      </a:r>
                    </a:p>
                  </a:txBody>
                  <a:tcPr marL="9525" marR="9525" marT="9525" marB="0" anchor="ctr"/>
                </a:tc>
                <a:tc>
                  <a:txBody>
                    <a:bodyPr/>
                    <a:lstStyle/>
                    <a:p>
                      <a:pPr algn="r" fontAlgn="b"/>
                      <a:r>
                        <a:rPr lang="en-GB" sz="1300" b="1" i="0" u="none" strike="noStrike">
                          <a:solidFill>
                            <a:srgbClr val="000000"/>
                          </a:solidFill>
                          <a:effectLst/>
                          <a:latin typeface="Calibri"/>
                        </a:rPr>
                        <a:t>£20,000</a:t>
                      </a:r>
                    </a:p>
                  </a:txBody>
                  <a:tcPr marL="9525" marR="9525" marT="9525" marB="0" anchor="ctr"/>
                </a:tc>
                <a:tc>
                  <a:txBody>
                    <a:bodyPr/>
                    <a:lstStyle/>
                    <a:p>
                      <a:pPr algn="r" fontAlgn="b"/>
                      <a:r>
                        <a:rPr lang="en-GB" sz="1300" b="0" i="0" u="none" strike="noStrike" dirty="0">
                          <a:solidFill>
                            <a:srgbClr val="000000"/>
                          </a:solidFill>
                          <a:effectLst/>
                          <a:latin typeface="Calibri"/>
                        </a:rPr>
                        <a:t>£9,691</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6</a:t>
                      </a:r>
                    </a:p>
                  </a:txBody>
                  <a:tcPr marL="9525" marR="9525" marT="9525" marB="0" anchor="ctr"/>
                </a:tc>
                <a:tc>
                  <a:txBody>
                    <a:bodyPr/>
                    <a:lstStyle/>
                    <a:p>
                      <a:pPr algn="r" fontAlgn="ctr"/>
                      <a:r>
                        <a:rPr lang="en-GB" sz="1300" b="1" i="0" u="none" strike="noStrike" dirty="0">
                          <a:solidFill>
                            <a:srgbClr val="000000"/>
                          </a:solidFill>
                          <a:effectLst/>
                          <a:latin typeface="Calibri"/>
                        </a:rPr>
                        <a:t>£65,622</a:t>
                      </a:r>
                    </a:p>
                  </a:txBody>
                  <a:tcPr marL="9525" marR="9525" marT="9525" marB="0" anchor="ctr"/>
                </a:tc>
                <a:tc>
                  <a:txBody>
                    <a:bodyPr/>
                    <a:lstStyle/>
                    <a:p>
                      <a:pPr algn="r" fontAlgn="ctr"/>
                      <a:r>
                        <a:rPr lang="en-GB" sz="1300" b="0" i="0" u="none" strike="noStrike">
                          <a:solidFill>
                            <a:srgbClr val="000000"/>
                          </a:solidFill>
                          <a:effectLst/>
                          <a:latin typeface="Calibri"/>
                        </a:rPr>
                        <a:t>£4,200</a:t>
                      </a:r>
                    </a:p>
                  </a:txBody>
                  <a:tcPr marL="9525" marR="9525" marT="9525" marB="0" anchor="ctr"/>
                </a:tc>
                <a:tc>
                  <a:txBody>
                    <a:bodyPr/>
                    <a:lstStyle/>
                    <a:p>
                      <a:pPr algn="r" fontAlgn="ctr"/>
                      <a:r>
                        <a:rPr lang="en-GB" sz="1300" b="0" i="0" u="none" strike="noStrike" dirty="0">
                          <a:solidFill>
                            <a:srgbClr val="000000"/>
                          </a:solidFill>
                          <a:effectLst/>
                          <a:latin typeface="Calibri"/>
                        </a:rPr>
                        <a:t>£6,000</a:t>
                      </a:r>
                    </a:p>
                  </a:txBody>
                  <a:tcPr marL="9525" marR="9525" marT="9525" marB="0" anchor="ctr"/>
                </a:tc>
                <a:tc>
                  <a:txBody>
                    <a:bodyPr/>
                    <a:lstStyle/>
                    <a:p>
                      <a:pPr algn="r" fontAlgn="b"/>
                      <a:r>
                        <a:rPr lang="en-GB" sz="1300" b="0" i="0" u="none" strike="noStrike" dirty="0">
                          <a:solidFill>
                            <a:srgbClr val="000000"/>
                          </a:solidFill>
                          <a:effectLst/>
                          <a:latin typeface="Calibri"/>
                        </a:rPr>
                        <a:t>£24,292</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ctr"/>
                      <a:r>
                        <a:rPr lang="en-GB" sz="1300" b="1" i="0" u="none" strike="noStrike" dirty="0">
                          <a:solidFill>
                            <a:srgbClr val="000000"/>
                          </a:solidFill>
                          <a:effectLst/>
                          <a:latin typeface="Calibri"/>
                        </a:rPr>
                        <a:t>£34,492</a:t>
                      </a:r>
                    </a:p>
                  </a:txBody>
                  <a:tcPr marL="9525" marR="9525" marT="9525" marB="0" anchor="ctr"/>
                </a:tc>
                <a:tc>
                  <a:txBody>
                    <a:bodyPr/>
                    <a:lstStyle/>
                    <a:p>
                      <a:pPr algn="r" fontAlgn="ctr"/>
                      <a:r>
                        <a:rPr lang="en-GB" sz="1300" b="1" i="0" u="none" strike="noStrike">
                          <a:solidFill>
                            <a:srgbClr val="000000"/>
                          </a:solidFill>
                          <a:effectLst/>
                          <a:latin typeface="Calibri"/>
                        </a:rPr>
                        <a:t>£31,130</a:t>
                      </a:r>
                    </a:p>
                  </a:txBody>
                  <a:tcPr marL="9525" marR="9525" marT="9525" marB="0" anchor="ctr"/>
                </a:tc>
                <a:tc>
                  <a:txBody>
                    <a:bodyPr/>
                    <a:lstStyle/>
                    <a:p>
                      <a:pPr algn="r" fontAlgn="b"/>
                      <a:r>
                        <a:rPr lang="en-GB" sz="1300" b="1" i="0" u="none" strike="noStrike">
                          <a:solidFill>
                            <a:srgbClr val="000000"/>
                          </a:solidFill>
                          <a:effectLst/>
                          <a:latin typeface="Calibri"/>
                        </a:rPr>
                        <a:t>£25,000</a:t>
                      </a:r>
                    </a:p>
                  </a:txBody>
                  <a:tcPr marL="9525" marR="9525" marT="9525" marB="0" anchor="ctr"/>
                </a:tc>
                <a:tc>
                  <a:txBody>
                    <a:bodyPr/>
                    <a:lstStyle/>
                    <a:p>
                      <a:pPr algn="r" fontAlgn="b"/>
                      <a:r>
                        <a:rPr lang="en-GB" sz="1300" b="0" i="0" u="none" strike="noStrike" dirty="0">
                          <a:solidFill>
                            <a:srgbClr val="000000"/>
                          </a:solidFill>
                          <a:effectLst/>
                          <a:latin typeface="Calibri"/>
                        </a:rPr>
                        <a:t>£6,130</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7</a:t>
                      </a:r>
                    </a:p>
                  </a:txBody>
                  <a:tcPr marL="9525" marR="9525" marT="9525" marB="0" anchor="ctr"/>
                </a:tc>
                <a:tc>
                  <a:txBody>
                    <a:bodyPr/>
                    <a:lstStyle/>
                    <a:p>
                      <a:pPr algn="r" fontAlgn="ctr"/>
                      <a:r>
                        <a:rPr lang="en-GB" sz="1300" b="1" i="0" u="none" strike="noStrike">
                          <a:solidFill>
                            <a:srgbClr val="000000"/>
                          </a:solidFill>
                          <a:effectLst/>
                          <a:latin typeface="Calibri"/>
                        </a:rPr>
                        <a:t>£67,262</a:t>
                      </a:r>
                    </a:p>
                  </a:txBody>
                  <a:tcPr marL="9525" marR="9525" marT="9525" marB="0" anchor="ctr"/>
                </a:tc>
                <a:tc>
                  <a:txBody>
                    <a:bodyPr/>
                    <a:lstStyle/>
                    <a:p>
                      <a:pPr algn="r" fontAlgn="ctr"/>
                      <a:r>
                        <a:rPr lang="en-GB" sz="1300" b="0" i="0" u="none" strike="noStrike">
                          <a:solidFill>
                            <a:srgbClr val="000000"/>
                          </a:solidFill>
                          <a:effectLst/>
                          <a:latin typeface="Calibri"/>
                        </a:rPr>
                        <a:t>£4,368</a:t>
                      </a:r>
                    </a:p>
                  </a:txBody>
                  <a:tcPr marL="9525" marR="9525" marT="9525" marB="0" anchor="ctr"/>
                </a:tc>
                <a:tc>
                  <a:txBody>
                    <a:bodyPr/>
                    <a:lstStyle/>
                    <a:p>
                      <a:pPr algn="r" fontAlgn="ctr"/>
                      <a:r>
                        <a:rPr lang="en-GB" sz="1300" b="0" i="0" u="none" strike="noStrike">
                          <a:solidFill>
                            <a:srgbClr val="000000"/>
                          </a:solidFill>
                          <a:effectLst/>
                          <a:latin typeface="Calibri"/>
                        </a:rPr>
                        <a:t>£6,000</a:t>
                      </a:r>
                    </a:p>
                  </a:txBody>
                  <a:tcPr marL="9525" marR="9525" marT="9525" marB="0" anchor="ctr"/>
                </a:tc>
                <a:tc>
                  <a:txBody>
                    <a:bodyPr/>
                    <a:lstStyle/>
                    <a:p>
                      <a:pPr algn="r" fontAlgn="b"/>
                      <a:r>
                        <a:rPr lang="en-GB" sz="1300" b="0" i="0" u="none" strike="noStrike" dirty="0">
                          <a:solidFill>
                            <a:srgbClr val="000000"/>
                          </a:solidFill>
                          <a:effectLst/>
                          <a:latin typeface="Calibri"/>
                        </a:rPr>
                        <a:t>£24,292</a:t>
                      </a:r>
                    </a:p>
                  </a:txBody>
                  <a:tcPr marL="9525" marR="9525" marT="9525" marB="0" anchor="ctr"/>
                </a:tc>
                <a:tc>
                  <a:txBody>
                    <a:bodyPr/>
                    <a:lstStyle/>
                    <a:p>
                      <a:pPr algn="r" fontAlgn="ctr"/>
                      <a:r>
                        <a:rPr lang="en-GB" sz="1300" b="0" i="0" u="none" strike="noStrike" dirty="0">
                          <a:solidFill>
                            <a:srgbClr val="000000"/>
                          </a:solidFill>
                          <a:effectLst/>
                          <a:latin typeface="Calibri"/>
                        </a:rPr>
                        <a:t>£1,304</a:t>
                      </a:r>
                    </a:p>
                  </a:txBody>
                  <a:tcPr marL="9525" marR="9525" marT="9525" marB="0" anchor="ctr"/>
                </a:tc>
                <a:tc>
                  <a:txBody>
                    <a:bodyPr/>
                    <a:lstStyle/>
                    <a:p>
                      <a:pPr algn="r" fontAlgn="ctr"/>
                      <a:r>
                        <a:rPr lang="en-GB" sz="1300" b="1" i="0" u="none" strike="noStrike" dirty="0">
                          <a:solidFill>
                            <a:srgbClr val="000000"/>
                          </a:solidFill>
                          <a:effectLst/>
                          <a:latin typeface="Calibri"/>
                        </a:rPr>
                        <a:t>£35,964</a:t>
                      </a:r>
                    </a:p>
                  </a:txBody>
                  <a:tcPr marL="9525" marR="9525" marT="9525" marB="0" anchor="ctr"/>
                </a:tc>
                <a:tc>
                  <a:txBody>
                    <a:bodyPr/>
                    <a:lstStyle/>
                    <a:p>
                      <a:pPr algn="r" fontAlgn="ctr"/>
                      <a:r>
                        <a:rPr lang="en-GB" sz="1300" b="1" i="0" u="none" strike="noStrike" dirty="0">
                          <a:solidFill>
                            <a:srgbClr val="000000"/>
                          </a:solidFill>
                          <a:effectLst/>
                          <a:latin typeface="Calibri"/>
                        </a:rPr>
                        <a:t>£31,298</a:t>
                      </a:r>
                    </a:p>
                  </a:txBody>
                  <a:tcPr marL="9525" marR="9525" marT="9525" marB="0" anchor="ctr"/>
                </a:tc>
                <a:tc>
                  <a:txBody>
                    <a:bodyPr/>
                    <a:lstStyle/>
                    <a:p>
                      <a:pPr algn="r" fontAlgn="b"/>
                      <a:r>
                        <a:rPr lang="en-GB" sz="1300" b="1" i="0" u="none" strike="noStrike">
                          <a:solidFill>
                            <a:srgbClr val="000000"/>
                          </a:solidFill>
                          <a:effectLst/>
                          <a:latin typeface="Calibri"/>
                        </a:rPr>
                        <a:t>£30,000</a:t>
                      </a:r>
                    </a:p>
                  </a:txBody>
                  <a:tcPr marL="9525" marR="9525" marT="9525" marB="0" anchor="ctr"/>
                </a:tc>
                <a:tc>
                  <a:txBody>
                    <a:bodyPr/>
                    <a:lstStyle/>
                    <a:p>
                      <a:pPr algn="r" fontAlgn="b"/>
                      <a:r>
                        <a:rPr lang="en-GB" sz="1300" b="0" i="0" u="none" strike="noStrike" dirty="0">
                          <a:solidFill>
                            <a:srgbClr val="000000"/>
                          </a:solidFill>
                          <a:effectLst/>
                          <a:latin typeface="Calibri"/>
                        </a:rPr>
                        <a:t>£1,298</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8</a:t>
                      </a:r>
                    </a:p>
                  </a:txBody>
                  <a:tcPr marL="9525" marR="9525" marT="9525" marB="0" anchor="ctr"/>
                </a:tc>
                <a:tc>
                  <a:txBody>
                    <a:bodyPr/>
                    <a:lstStyle/>
                    <a:p>
                      <a:pPr algn="r" fontAlgn="ctr"/>
                      <a:r>
                        <a:rPr lang="en-GB" sz="1300" b="1" i="0" u="none" strike="noStrike" dirty="0">
                          <a:solidFill>
                            <a:srgbClr val="000000"/>
                          </a:solidFill>
                          <a:effectLst/>
                          <a:latin typeface="Calibri"/>
                        </a:rPr>
                        <a:t>£68,944</a:t>
                      </a:r>
                    </a:p>
                  </a:txBody>
                  <a:tcPr marL="9525" marR="9525" marT="9525" marB="0" anchor="ctr"/>
                </a:tc>
                <a:tc>
                  <a:txBody>
                    <a:bodyPr/>
                    <a:lstStyle/>
                    <a:p>
                      <a:pPr algn="r" fontAlgn="ctr"/>
                      <a:r>
                        <a:rPr lang="en-GB" sz="1300" b="0" i="0" u="none" strike="noStrike">
                          <a:solidFill>
                            <a:srgbClr val="000000"/>
                          </a:solidFill>
                          <a:effectLst/>
                          <a:latin typeface="Calibri"/>
                        </a:rPr>
                        <a:t>£4,543</a:t>
                      </a:r>
                    </a:p>
                  </a:txBody>
                  <a:tcPr marL="9525" marR="9525" marT="9525" marB="0" anchor="ctr"/>
                </a:tc>
                <a:tc>
                  <a:txBody>
                    <a:bodyPr/>
                    <a:lstStyle/>
                    <a:p>
                      <a:pPr algn="r" fontAlgn="ctr"/>
                      <a:r>
                        <a:rPr lang="en-GB" sz="1300" b="0" i="0" u="none" strike="noStrike">
                          <a:solidFill>
                            <a:srgbClr val="000000"/>
                          </a:solidFill>
                          <a:effectLst/>
                          <a:latin typeface="Calibri"/>
                        </a:rPr>
                        <a:t>£6,000</a:t>
                      </a:r>
                    </a:p>
                  </a:txBody>
                  <a:tcPr marL="9525" marR="9525" marT="9525" marB="0" anchor="ctr"/>
                </a:tc>
                <a:tc>
                  <a:txBody>
                    <a:bodyPr/>
                    <a:lstStyle/>
                    <a:p>
                      <a:pPr algn="r" fontAlgn="b"/>
                      <a:r>
                        <a:rPr lang="en-GB" sz="1300" b="0" i="0" u="none" strike="noStrike">
                          <a:solidFill>
                            <a:srgbClr val="000000"/>
                          </a:solidFill>
                          <a:effectLst/>
                          <a:latin typeface="Calibri"/>
                        </a:rPr>
                        <a:t>£24,292</a:t>
                      </a:r>
                    </a:p>
                  </a:txBody>
                  <a:tcPr marL="9525" marR="9525" marT="9525" marB="0" anchor="ctr"/>
                </a:tc>
                <a:tc>
                  <a:txBody>
                    <a:bodyPr/>
                    <a:lstStyle/>
                    <a:p>
                      <a:pPr algn="r" fontAlgn="ctr"/>
                      <a:r>
                        <a:rPr lang="en-GB" sz="1300" b="0" i="0" u="none" strike="noStrike" dirty="0">
                          <a:solidFill>
                            <a:srgbClr val="000000"/>
                          </a:solidFill>
                          <a:effectLst/>
                          <a:latin typeface="Calibri"/>
                        </a:rPr>
                        <a:t>£1,364</a:t>
                      </a:r>
                    </a:p>
                  </a:txBody>
                  <a:tcPr marL="9525" marR="9525" marT="9525" marB="0" anchor="ctr"/>
                </a:tc>
                <a:tc>
                  <a:txBody>
                    <a:bodyPr/>
                    <a:lstStyle/>
                    <a:p>
                      <a:pPr algn="r" fontAlgn="ctr"/>
                      <a:r>
                        <a:rPr lang="en-GB" sz="1300" b="1" i="0" u="none" strike="noStrike" dirty="0">
                          <a:solidFill>
                            <a:srgbClr val="000000"/>
                          </a:solidFill>
                          <a:effectLst/>
                          <a:latin typeface="Calibri"/>
                        </a:rPr>
                        <a:t>£36,199</a:t>
                      </a:r>
                    </a:p>
                  </a:txBody>
                  <a:tcPr marL="9525" marR="9525" marT="9525" marB="0" anchor="ctr"/>
                </a:tc>
                <a:tc>
                  <a:txBody>
                    <a:bodyPr/>
                    <a:lstStyle/>
                    <a:p>
                      <a:pPr algn="r" fontAlgn="ctr"/>
                      <a:r>
                        <a:rPr lang="en-GB" sz="1300" b="1" i="0" u="none" strike="noStrike" dirty="0">
                          <a:solidFill>
                            <a:srgbClr val="000000"/>
                          </a:solidFill>
                          <a:effectLst/>
                          <a:latin typeface="Calibri"/>
                        </a:rPr>
                        <a:t>£32,745</a:t>
                      </a:r>
                    </a:p>
                  </a:txBody>
                  <a:tcPr marL="9525" marR="9525" marT="9525" marB="0" anchor="ctr"/>
                </a:tc>
                <a:tc>
                  <a:txBody>
                    <a:bodyPr/>
                    <a:lstStyle/>
                    <a:p>
                      <a:pPr algn="r" fontAlgn="b"/>
                      <a:r>
                        <a:rPr lang="en-GB" sz="1300" b="1" i="0" u="none" strike="noStrike">
                          <a:solidFill>
                            <a:srgbClr val="000000"/>
                          </a:solidFill>
                          <a:effectLst/>
                          <a:latin typeface="Calibri"/>
                        </a:rPr>
                        <a:t>£30,000</a:t>
                      </a:r>
                    </a:p>
                  </a:txBody>
                  <a:tcPr marL="9525" marR="9525" marT="9525" marB="0" anchor="ctr"/>
                </a:tc>
                <a:tc>
                  <a:txBody>
                    <a:bodyPr/>
                    <a:lstStyle/>
                    <a:p>
                      <a:pPr algn="r" fontAlgn="b"/>
                      <a:r>
                        <a:rPr lang="en-GB" sz="1300" b="0" i="0" u="none" strike="noStrike" dirty="0">
                          <a:solidFill>
                            <a:srgbClr val="000000"/>
                          </a:solidFill>
                          <a:effectLst/>
                          <a:latin typeface="Calibri"/>
                        </a:rPr>
                        <a:t>£2,745</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9</a:t>
                      </a:r>
                    </a:p>
                  </a:txBody>
                  <a:tcPr marL="9525" marR="9525" marT="9525" marB="0" anchor="ctr"/>
                </a:tc>
                <a:tc>
                  <a:txBody>
                    <a:bodyPr/>
                    <a:lstStyle/>
                    <a:p>
                      <a:pPr algn="r" fontAlgn="ctr"/>
                      <a:r>
                        <a:rPr lang="en-GB" sz="1300" b="1" i="0" u="none" strike="noStrike" dirty="0">
                          <a:solidFill>
                            <a:srgbClr val="000000"/>
                          </a:solidFill>
                          <a:effectLst/>
                          <a:latin typeface="Calibri"/>
                        </a:rPr>
                        <a:t>£70,667</a:t>
                      </a:r>
                    </a:p>
                  </a:txBody>
                  <a:tcPr marL="9525" marR="9525" marT="9525" marB="0" anchor="ctr"/>
                </a:tc>
                <a:tc>
                  <a:txBody>
                    <a:bodyPr/>
                    <a:lstStyle/>
                    <a:p>
                      <a:pPr algn="r" fontAlgn="ctr"/>
                      <a:r>
                        <a:rPr lang="en-GB" sz="1300" b="0" i="0" u="none" strike="noStrike">
                          <a:solidFill>
                            <a:srgbClr val="000000"/>
                          </a:solidFill>
                          <a:effectLst/>
                          <a:latin typeface="Calibri"/>
                        </a:rPr>
                        <a:t>£4,724</a:t>
                      </a:r>
                    </a:p>
                  </a:txBody>
                  <a:tcPr marL="9525" marR="9525" marT="9525" marB="0" anchor="ctr"/>
                </a:tc>
                <a:tc>
                  <a:txBody>
                    <a:bodyPr/>
                    <a:lstStyle/>
                    <a:p>
                      <a:pPr algn="r" fontAlgn="ctr"/>
                      <a:r>
                        <a:rPr lang="en-GB" sz="1300" b="0" i="0" u="none" strike="noStrike">
                          <a:solidFill>
                            <a:srgbClr val="000000"/>
                          </a:solidFill>
                          <a:effectLst/>
                          <a:latin typeface="Calibri"/>
                        </a:rPr>
                        <a:t>£6,000</a:t>
                      </a:r>
                    </a:p>
                  </a:txBody>
                  <a:tcPr marL="9525" marR="9525" marT="9525" marB="0" anchor="ctr"/>
                </a:tc>
                <a:tc>
                  <a:txBody>
                    <a:bodyPr/>
                    <a:lstStyle/>
                    <a:p>
                      <a:pPr algn="r" fontAlgn="b"/>
                      <a:r>
                        <a:rPr lang="en-GB" sz="1300" b="0" i="0" u="none" strike="noStrike">
                          <a:solidFill>
                            <a:srgbClr val="000000"/>
                          </a:solidFill>
                          <a:effectLst/>
                          <a:latin typeface="Calibri"/>
                        </a:rPr>
                        <a:t>£24,292</a:t>
                      </a:r>
                    </a:p>
                  </a:txBody>
                  <a:tcPr marL="9525" marR="9525" marT="9525" marB="0" anchor="ctr"/>
                </a:tc>
                <a:tc>
                  <a:txBody>
                    <a:bodyPr/>
                    <a:lstStyle/>
                    <a:p>
                      <a:pPr algn="r" fontAlgn="ctr"/>
                      <a:r>
                        <a:rPr lang="en-GB" sz="1300" b="0" i="0" u="none" strike="noStrike">
                          <a:solidFill>
                            <a:srgbClr val="000000"/>
                          </a:solidFill>
                          <a:effectLst/>
                          <a:latin typeface="Calibri"/>
                        </a:rPr>
                        <a:t>£1,426</a:t>
                      </a:r>
                    </a:p>
                  </a:txBody>
                  <a:tcPr marL="9525" marR="9525" marT="9525" marB="0" anchor="ctr"/>
                </a:tc>
                <a:tc>
                  <a:txBody>
                    <a:bodyPr/>
                    <a:lstStyle/>
                    <a:p>
                      <a:pPr algn="r" fontAlgn="ctr"/>
                      <a:r>
                        <a:rPr lang="en-GB" sz="1300" b="1" i="0" u="none" strike="noStrike" dirty="0">
                          <a:solidFill>
                            <a:srgbClr val="000000"/>
                          </a:solidFill>
                          <a:effectLst/>
                          <a:latin typeface="Calibri"/>
                        </a:rPr>
                        <a:t>£36,442</a:t>
                      </a:r>
                    </a:p>
                  </a:txBody>
                  <a:tcPr marL="9525" marR="9525" marT="9525" marB="0" anchor="ctr"/>
                </a:tc>
                <a:tc>
                  <a:txBody>
                    <a:bodyPr/>
                    <a:lstStyle/>
                    <a:p>
                      <a:pPr algn="r" fontAlgn="ctr"/>
                      <a:r>
                        <a:rPr lang="en-GB" sz="1300" b="1" i="0" u="none" strike="noStrike" dirty="0">
                          <a:solidFill>
                            <a:srgbClr val="000000"/>
                          </a:solidFill>
                          <a:effectLst/>
                          <a:latin typeface="Calibri"/>
                        </a:rPr>
                        <a:t>£34,225</a:t>
                      </a:r>
                    </a:p>
                  </a:txBody>
                  <a:tcPr marL="9525" marR="9525" marT="9525" marB="0" anchor="ctr"/>
                </a:tc>
                <a:tc>
                  <a:txBody>
                    <a:bodyPr/>
                    <a:lstStyle/>
                    <a:p>
                      <a:pPr algn="r" fontAlgn="b"/>
                      <a:r>
                        <a:rPr lang="en-GB" sz="1300" b="1" i="0" u="none" strike="noStrike">
                          <a:solidFill>
                            <a:srgbClr val="000000"/>
                          </a:solidFill>
                          <a:effectLst/>
                          <a:latin typeface="Calibri"/>
                        </a:rPr>
                        <a:t>£30,000</a:t>
                      </a:r>
                    </a:p>
                  </a:txBody>
                  <a:tcPr marL="9525" marR="9525" marT="9525" marB="0" anchor="ctr"/>
                </a:tc>
                <a:tc>
                  <a:txBody>
                    <a:bodyPr/>
                    <a:lstStyle/>
                    <a:p>
                      <a:pPr algn="r" fontAlgn="b"/>
                      <a:r>
                        <a:rPr lang="en-GB" sz="1300" b="0" i="0" u="none" strike="noStrike" dirty="0">
                          <a:solidFill>
                            <a:srgbClr val="000000"/>
                          </a:solidFill>
                          <a:effectLst/>
                          <a:latin typeface="Calibri"/>
                        </a:rPr>
                        <a:t>£4,225</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10</a:t>
                      </a:r>
                    </a:p>
                  </a:txBody>
                  <a:tcPr marL="9525" marR="9525" marT="9525" marB="0" anchor="ctr"/>
                </a:tc>
                <a:tc>
                  <a:txBody>
                    <a:bodyPr/>
                    <a:lstStyle/>
                    <a:p>
                      <a:pPr algn="r" fontAlgn="ctr"/>
                      <a:r>
                        <a:rPr lang="en-GB" sz="1300" b="1" i="0" u="none" strike="noStrike">
                          <a:solidFill>
                            <a:srgbClr val="000000"/>
                          </a:solidFill>
                          <a:effectLst/>
                          <a:latin typeface="Calibri"/>
                        </a:rPr>
                        <a:t>£72,434</a:t>
                      </a:r>
                    </a:p>
                  </a:txBody>
                  <a:tcPr marL="9525" marR="9525" marT="9525" marB="0" anchor="ctr"/>
                </a:tc>
                <a:tc>
                  <a:txBody>
                    <a:bodyPr/>
                    <a:lstStyle/>
                    <a:p>
                      <a:pPr algn="r" fontAlgn="ctr"/>
                      <a:r>
                        <a:rPr lang="en-GB" sz="1300" b="0" i="0" u="none" strike="noStrike">
                          <a:solidFill>
                            <a:srgbClr val="000000"/>
                          </a:solidFill>
                          <a:effectLst/>
                          <a:latin typeface="Calibri"/>
                        </a:rPr>
                        <a:t>£4,913</a:t>
                      </a:r>
                    </a:p>
                  </a:txBody>
                  <a:tcPr marL="9525" marR="9525" marT="9525" marB="0" anchor="ctr"/>
                </a:tc>
                <a:tc>
                  <a:txBody>
                    <a:bodyPr/>
                    <a:lstStyle/>
                    <a:p>
                      <a:pPr algn="r" fontAlgn="ctr"/>
                      <a:r>
                        <a:rPr lang="en-GB" sz="1300" b="0" i="0" u="none" strike="noStrike">
                          <a:solidFill>
                            <a:srgbClr val="000000"/>
                          </a:solidFill>
                          <a:effectLst/>
                          <a:latin typeface="Calibri"/>
                        </a:rPr>
                        <a:t>£6,000</a:t>
                      </a:r>
                    </a:p>
                  </a:txBody>
                  <a:tcPr marL="9525" marR="9525" marT="9525" marB="0" anchor="ctr"/>
                </a:tc>
                <a:tc>
                  <a:txBody>
                    <a:bodyPr/>
                    <a:lstStyle/>
                    <a:p>
                      <a:pPr algn="r" fontAlgn="b"/>
                      <a:r>
                        <a:rPr lang="en-GB" sz="1300" b="0" i="0" u="none" strike="noStrike" dirty="0">
                          <a:solidFill>
                            <a:srgbClr val="000000"/>
                          </a:solidFill>
                          <a:effectLst/>
                          <a:latin typeface="Calibri"/>
                        </a:rPr>
                        <a:t>£24,292</a:t>
                      </a:r>
                    </a:p>
                  </a:txBody>
                  <a:tcPr marL="9525" marR="9525" marT="9525" marB="0" anchor="ctr"/>
                </a:tc>
                <a:tc>
                  <a:txBody>
                    <a:bodyPr/>
                    <a:lstStyle/>
                    <a:p>
                      <a:pPr algn="r" fontAlgn="ctr"/>
                      <a:r>
                        <a:rPr lang="en-GB" sz="1300" b="0" i="0" u="none" strike="noStrike">
                          <a:solidFill>
                            <a:srgbClr val="000000"/>
                          </a:solidFill>
                          <a:effectLst/>
                          <a:latin typeface="Calibri"/>
                        </a:rPr>
                        <a:t>£1,489</a:t>
                      </a:r>
                    </a:p>
                  </a:txBody>
                  <a:tcPr marL="9525" marR="9525" marT="9525" marB="0" anchor="ctr"/>
                </a:tc>
                <a:tc>
                  <a:txBody>
                    <a:bodyPr/>
                    <a:lstStyle/>
                    <a:p>
                      <a:pPr algn="r" fontAlgn="ctr"/>
                      <a:r>
                        <a:rPr lang="en-GB" sz="1300" b="1" i="0" u="none" strike="noStrike">
                          <a:solidFill>
                            <a:srgbClr val="000000"/>
                          </a:solidFill>
                          <a:effectLst/>
                          <a:latin typeface="Calibri"/>
                        </a:rPr>
                        <a:t>£36,694</a:t>
                      </a:r>
                    </a:p>
                  </a:txBody>
                  <a:tcPr marL="9525" marR="9525" marT="9525" marB="0" anchor="ctr"/>
                </a:tc>
                <a:tc>
                  <a:txBody>
                    <a:bodyPr/>
                    <a:lstStyle/>
                    <a:p>
                      <a:pPr algn="r" fontAlgn="ctr"/>
                      <a:r>
                        <a:rPr lang="en-GB" sz="1300" b="1" i="0" u="none" strike="noStrike" dirty="0">
                          <a:solidFill>
                            <a:srgbClr val="000000"/>
                          </a:solidFill>
                          <a:effectLst/>
                          <a:latin typeface="Calibri"/>
                        </a:rPr>
                        <a:t>£35,740</a:t>
                      </a:r>
                    </a:p>
                  </a:txBody>
                  <a:tcPr marL="9525" marR="9525" marT="9525" marB="0" anchor="ctr"/>
                </a:tc>
                <a:tc>
                  <a:txBody>
                    <a:bodyPr/>
                    <a:lstStyle/>
                    <a:p>
                      <a:pPr algn="r" fontAlgn="b"/>
                      <a:r>
                        <a:rPr lang="en-GB" sz="1300" b="1" i="0" u="none" strike="noStrike" dirty="0">
                          <a:solidFill>
                            <a:srgbClr val="000000"/>
                          </a:solidFill>
                          <a:effectLst/>
                          <a:latin typeface="Calibri"/>
                        </a:rPr>
                        <a:t>£35,000</a:t>
                      </a:r>
                    </a:p>
                  </a:txBody>
                  <a:tcPr marL="9525" marR="9525" marT="9525" marB="0" anchor="ctr"/>
                </a:tc>
                <a:tc>
                  <a:txBody>
                    <a:bodyPr/>
                    <a:lstStyle/>
                    <a:p>
                      <a:pPr algn="r" fontAlgn="b"/>
                      <a:r>
                        <a:rPr lang="en-GB" sz="1300" b="0" i="0" u="none" strike="noStrike" dirty="0">
                          <a:solidFill>
                            <a:srgbClr val="000000"/>
                          </a:solidFill>
                          <a:effectLst/>
                          <a:latin typeface="Calibri"/>
                        </a:rPr>
                        <a:t>£740</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11</a:t>
                      </a:r>
                    </a:p>
                  </a:txBody>
                  <a:tcPr marL="9525" marR="9525" marT="9525" marB="0" anchor="ctr"/>
                </a:tc>
                <a:tc>
                  <a:txBody>
                    <a:bodyPr/>
                    <a:lstStyle/>
                    <a:p>
                      <a:pPr algn="r" fontAlgn="ctr"/>
                      <a:r>
                        <a:rPr lang="en-GB" sz="1300" b="1" i="0" u="none" strike="noStrike">
                          <a:solidFill>
                            <a:srgbClr val="000000"/>
                          </a:solidFill>
                          <a:effectLst/>
                          <a:latin typeface="Calibri"/>
                        </a:rPr>
                        <a:t>£74,245</a:t>
                      </a:r>
                    </a:p>
                  </a:txBody>
                  <a:tcPr marL="9525" marR="9525" marT="9525" marB="0" anchor="ctr"/>
                </a:tc>
                <a:tc>
                  <a:txBody>
                    <a:bodyPr/>
                    <a:lstStyle/>
                    <a:p>
                      <a:pPr algn="r" fontAlgn="ctr"/>
                      <a:r>
                        <a:rPr lang="en-GB" sz="1300" b="0" i="0" u="none" strike="noStrike">
                          <a:solidFill>
                            <a:srgbClr val="000000"/>
                          </a:solidFill>
                          <a:effectLst/>
                          <a:latin typeface="Calibri"/>
                        </a:rPr>
                        <a:t>£5,110</a:t>
                      </a:r>
                    </a:p>
                  </a:txBody>
                  <a:tcPr marL="9525" marR="9525" marT="9525" marB="0" anchor="ctr"/>
                </a:tc>
                <a:tc>
                  <a:txBody>
                    <a:bodyPr/>
                    <a:lstStyle/>
                    <a:p>
                      <a:pPr algn="r" fontAlgn="ctr"/>
                      <a:r>
                        <a:rPr lang="en-GB" sz="1300" b="0" i="0" u="none" strike="noStrike">
                          <a:solidFill>
                            <a:srgbClr val="000000"/>
                          </a:solidFill>
                          <a:effectLst/>
                          <a:latin typeface="Calibri"/>
                        </a:rPr>
                        <a:t>£6,000</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ctr"/>
                      <a:r>
                        <a:rPr lang="en-GB" sz="1300" b="0" i="0" u="none" strike="noStrike">
                          <a:solidFill>
                            <a:srgbClr val="000000"/>
                          </a:solidFill>
                          <a:effectLst/>
                          <a:latin typeface="Calibri"/>
                        </a:rPr>
                        <a:t>£2,525</a:t>
                      </a:r>
                    </a:p>
                  </a:txBody>
                  <a:tcPr marL="9525" marR="9525" marT="9525" marB="0" anchor="ctr"/>
                </a:tc>
                <a:tc>
                  <a:txBody>
                    <a:bodyPr/>
                    <a:lstStyle/>
                    <a:p>
                      <a:pPr algn="r" fontAlgn="ctr"/>
                      <a:r>
                        <a:rPr lang="en-GB" sz="1300" b="1" i="0" u="none" strike="noStrike">
                          <a:solidFill>
                            <a:srgbClr val="000000"/>
                          </a:solidFill>
                          <a:effectLst/>
                          <a:latin typeface="Calibri"/>
                        </a:rPr>
                        <a:t>£13,635</a:t>
                      </a:r>
                    </a:p>
                  </a:txBody>
                  <a:tcPr marL="9525" marR="9525" marT="9525" marB="0" anchor="ctr"/>
                </a:tc>
                <a:tc>
                  <a:txBody>
                    <a:bodyPr/>
                    <a:lstStyle/>
                    <a:p>
                      <a:pPr algn="r" fontAlgn="ctr"/>
                      <a:r>
                        <a:rPr lang="en-GB" sz="1300" b="1" i="0" u="none" strike="noStrike">
                          <a:solidFill>
                            <a:srgbClr val="000000"/>
                          </a:solidFill>
                          <a:effectLst/>
                          <a:latin typeface="Calibri"/>
                        </a:rPr>
                        <a:t>£60,610</a:t>
                      </a:r>
                    </a:p>
                  </a:txBody>
                  <a:tcPr marL="9525" marR="9525" marT="9525" marB="0" anchor="ctr"/>
                </a:tc>
                <a:tc>
                  <a:txBody>
                    <a:bodyPr/>
                    <a:lstStyle/>
                    <a:p>
                      <a:pPr algn="r" fontAlgn="b"/>
                      <a:r>
                        <a:rPr lang="en-GB" sz="1300" b="1" i="0" u="none" strike="noStrike" dirty="0">
                          <a:solidFill>
                            <a:srgbClr val="000000"/>
                          </a:solidFill>
                          <a:effectLst/>
                          <a:latin typeface="Calibri"/>
                        </a:rPr>
                        <a:t>£55,000</a:t>
                      </a:r>
                    </a:p>
                  </a:txBody>
                  <a:tcPr marL="9525" marR="9525" marT="9525" marB="0" anchor="ctr"/>
                </a:tc>
                <a:tc>
                  <a:txBody>
                    <a:bodyPr/>
                    <a:lstStyle/>
                    <a:p>
                      <a:pPr algn="r" fontAlgn="b"/>
                      <a:r>
                        <a:rPr lang="en-GB" sz="1300" b="0" i="0" u="none" strike="noStrike" dirty="0">
                          <a:solidFill>
                            <a:srgbClr val="000000"/>
                          </a:solidFill>
                          <a:effectLst/>
                          <a:latin typeface="Calibri"/>
                        </a:rPr>
                        <a:t>£5,610</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12</a:t>
                      </a:r>
                    </a:p>
                  </a:txBody>
                  <a:tcPr marL="9525" marR="9525" marT="9525" marB="0" anchor="ctr"/>
                </a:tc>
                <a:tc>
                  <a:txBody>
                    <a:bodyPr/>
                    <a:lstStyle/>
                    <a:p>
                      <a:pPr algn="r" fontAlgn="ctr"/>
                      <a:r>
                        <a:rPr lang="en-GB" sz="1300" b="1" i="0" u="none" strike="noStrike">
                          <a:solidFill>
                            <a:srgbClr val="000000"/>
                          </a:solidFill>
                          <a:effectLst/>
                          <a:latin typeface="Calibri"/>
                        </a:rPr>
                        <a:t>£76,101</a:t>
                      </a:r>
                    </a:p>
                  </a:txBody>
                  <a:tcPr marL="9525" marR="9525" marT="9525" marB="0" anchor="ctr"/>
                </a:tc>
                <a:tc>
                  <a:txBody>
                    <a:bodyPr/>
                    <a:lstStyle/>
                    <a:p>
                      <a:pPr algn="r" fontAlgn="ctr"/>
                      <a:r>
                        <a:rPr lang="en-GB" sz="1300" b="0" i="0" u="none" strike="noStrike">
                          <a:solidFill>
                            <a:srgbClr val="000000"/>
                          </a:solidFill>
                          <a:effectLst/>
                          <a:latin typeface="Calibri"/>
                        </a:rPr>
                        <a:t>£5,314</a:t>
                      </a:r>
                    </a:p>
                  </a:txBody>
                  <a:tcPr marL="9525" marR="9525" marT="9525" marB="0" anchor="ctr"/>
                </a:tc>
                <a:tc>
                  <a:txBody>
                    <a:bodyPr/>
                    <a:lstStyle/>
                    <a:p>
                      <a:pPr algn="r" fontAlgn="ctr"/>
                      <a:r>
                        <a:rPr lang="en-GB" sz="1300" b="0" i="0" u="none" strike="noStrike">
                          <a:solidFill>
                            <a:srgbClr val="000000"/>
                          </a:solidFill>
                          <a:effectLst/>
                          <a:latin typeface="Calibri"/>
                        </a:rPr>
                        <a:t>£6,000</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ctr"/>
                      <a:r>
                        <a:rPr lang="en-GB" sz="1300" b="0" i="0" u="none" strike="noStrike">
                          <a:solidFill>
                            <a:srgbClr val="000000"/>
                          </a:solidFill>
                          <a:effectLst/>
                          <a:latin typeface="Calibri"/>
                        </a:rPr>
                        <a:t>£2,591</a:t>
                      </a:r>
                    </a:p>
                  </a:txBody>
                  <a:tcPr marL="9525" marR="9525" marT="9525" marB="0" anchor="ctr"/>
                </a:tc>
                <a:tc>
                  <a:txBody>
                    <a:bodyPr/>
                    <a:lstStyle/>
                    <a:p>
                      <a:pPr algn="r" fontAlgn="ctr"/>
                      <a:r>
                        <a:rPr lang="en-GB" sz="1300" b="1" i="0" u="none" strike="noStrike">
                          <a:solidFill>
                            <a:srgbClr val="000000"/>
                          </a:solidFill>
                          <a:effectLst/>
                          <a:latin typeface="Calibri"/>
                        </a:rPr>
                        <a:t>£13,906</a:t>
                      </a:r>
                    </a:p>
                  </a:txBody>
                  <a:tcPr marL="9525" marR="9525" marT="9525" marB="0" anchor="ctr"/>
                </a:tc>
                <a:tc>
                  <a:txBody>
                    <a:bodyPr/>
                    <a:lstStyle/>
                    <a:p>
                      <a:pPr algn="r" fontAlgn="ctr"/>
                      <a:r>
                        <a:rPr lang="en-GB" sz="1300" b="1" i="0" u="none" strike="noStrike">
                          <a:solidFill>
                            <a:srgbClr val="000000"/>
                          </a:solidFill>
                          <a:effectLst/>
                          <a:latin typeface="Calibri"/>
                        </a:rPr>
                        <a:t>£62,195</a:t>
                      </a:r>
                    </a:p>
                  </a:txBody>
                  <a:tcPr marL="9525" marR="9525" marT="9525" marB="0" anchor="ctr"/>
                </a:tc>
                <a:tc>
                  <a:txBody>
                    <a:bodyPr/>
                    <a:lstStyle/>
                    <a:p>
                      <a:pPr algn="r" fontAlgn="b"/>
                      <a:r>
                        <a:rPr lang="en-GB" sz="1300" b="1" i="0" u="none" strike="noStrike" dirty="0">
                          <a:solidFill>
                            <a:srgbClr val="000000"/>
                          </a:solidFill>
                          <a:effectLst/>
                          <a:latin typeface="Calibri"/>
                        </a:rPr>
                        <a:t>£55,000</a:t>
                      </a:r>
                    </a:p>
                  </a:txBody>
                  <a:tcPr marL="9525" marR="9525" marT="9525" marB="0" anchor="ctr"/>
                </a:tc>
                <a:tc>
                  <a:txBody>
                    <a:bodyPr/>
                    <a:lstStyle/>
                    <a:p>
                      <a:pPr algn="r" fontAlgn="b"/>
                      <a:r>
                        <a:rPr lang="en-GB" sz="1300" b="0" i="0" u="none" strike="noStrike" dirty="0">
                          <a:solidFill>
                            <a:srgbClr val="000000"/>
                          </a:solidFill>
                          <a:effectLst/>
                          <a:latin typeface="Calibri"/>
                        </a:rPr>
                        <a:t>£7,195</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13</a:t>
                      </a:r>
                    </a:p>
                  </a:txBody>
                  <a:tcPr marL="9525" marR="9525" marT="9525" marB="0" anchor="ctr"/>
                </a:tc>
                <a:tc>
                  <a:txBody>
                    <a:bodyPr/>
                    <a:lstStyle/>
                    <a:p>
                      <a:pPr algn="r" fontAlgn="ctr"/>
                      <a:r>
                        <a:rPr lang="en-GB" sz="1300" b="1" i="0" u="none" strike="noStrike">
                          <a:solidFill>
                            <a:srgbClr val="000000"/>
                          </a:solidFill>
                          <a:effectLst/>
                          <a:latin typeface="Calibri"/>
                        </a:rPr>
                        <a:t>£78,004</a:t>
                      </a:r>
                    </a:p>
                  </a:txBody>
                  <a:tcPr marL="9525" marR="9525" marT="9525" marB="0" anchor="ctr"/>
                </a:tc>
                <a:tc>
                  <a:txBody>
                    <a:bodyPr/>
                    <a:lstStyle/>
                    <a:p>
                      <a:pPr algn="r" fontAlgn="ctr"/>
                      <a:r>
                        <a:rPr lang="en-GB" sz="1300" b="0" i="0" u="none" strike="noStrike">
                          <a:solidFill>
                            <a:srgbClr val="000000"/>
                          </a:solidFill>
                          <a:effectLst/>
                          <a:latin typeface="Calibri"/>
                        </a:rPr>
                        <a:t>£5,527</a:t>
                      </a:r>
                    </a:p>
                  </a:txBody>
                  <a:tcPr marL="9525" marR="9525" marT="9525" marB="0" anchor="ctr"/>
                </a:tc>
                <a:tc>
                  <a:txBody>
                    <a:bodyPr/>
                    <a:lstStyle/>
                    <a:p>
                      <a:pPr algn="r" fontAlgn="ctr"/>
                      <a:r>
                        <a:rPr lang="en-GB" sz="1300" b="0" i="0" u="none" strike="noStrike">
                          <a:solidFill>
                            <a:srgbClr val="000000"/>
                          </a:solidFill>
                          <a:effectLst/>
                          <a:latin typeface="Calibri"/>
                        </a:rPr>
                        <a:t>£6,000</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ctr"/>
                      <a:r>
                        <a:rPr lang="en-GB" sz="1300" b="0" i="0" u="none" strike="noStrike">
                          <a:solidFill>
                            <a:srgbClr val="000000"/>
                          </a:solidFill>
                          <a:effectLst/>
                          <a:latin typeface="Calibri"/>
                        </a:rPr>
                        <a:t>£2,659</a:t>
                      </a:r>
                    </a:p>
                  </a:txBody>
                  <a:tcPr marL="9525" marR="9525" marT="9525" marB="0" anchor="ctr"/>
                </a:tc>
                <a:tc>
                  <a:txBody>
                    <a:bodyPr/>
                    <a:lstStyle/>
                    <a:p>
                      <a:pPr algn="r" fontAlgn="ctr"/>
                      <a:r>
                        <a:rPr lang="en-GB" sz="1300" b="1" i="0" u="none" strike="noStrike">
                          <a:solidFill>
                            <a:srgbClr val="000000"/>
                          </a:solidFill>
                          <a:effectLst/>
                          <a:latin typeface="Calibri"/>
                        </a:rPr>
                        <a:t>£14,186</a:t>
                      </a:r>
                    </a:p>
                  </a:txBody>
                  <a:tcPr marL="9525" marR="9525" marT="9525" marB="0" anchor="ctr"/>
                </a:tc>
                <a:tc>
                  <a:txBody>
                    <a:bodyPr/>
                    <a:lstStyle/>
                    <a:p>
                      <a:pPr algn="r" fontAlgn="ctr"/>
                      <a:r>
                        <a:rPr lang="en-GB" sz="1300" b="1" i="0" u="none" strike="noStrike">
                          <a:solidFill>
                            <a:srgbClr val="000000"/>
                          </a:solidFill>
                          <a:effectLst/>
                          <a:latin typeface="Calibri"/>
                        </a:rPr>
                        <a:t>£63,818</a:t>
                      </a:r>
                    </a:p>
                  </a:txBody>
                  <a:tcPr marL="9525" marR="9525" marT="9525" marB="0" anchor="ctr"/>
                </a:tc>
                <a:tc>
                  <a:txBody>
                    <a:bodyPr/>
                    <a:lstStyle/>
                    <a:p>
                      <a:pPr algn="r" fontAlgn="b"/>
                      <a:r>
                        <a:rPr lang="en-GB" sz="1300" b="1" i="0" u="none" strike="noStrike">
                          <a:solidFill>
                            <a:srgbClr val="000000"/>
                          </a:solidFill>
                          <a:effectLst/>
                          <a:latin typeface="Calibri"/>
                        </a:rPr>
                        <a:t>£55,000</a:t>
                      </a:r>
                    </a:p>
                  </a:txBody>
                  <a:tcPr marL="9525" marR="9525" marT="9525" marB="0" anchor="ctr"/>
                </a:tc>
                <a:tc>
                  <a:txBody>
                    <a:bodyPr/>
                    <a:lstStyle/>
                    <a:p>
                      <a:pPr algn="r" fontAlgn="b"/>
                      <a:r>
                        <a:rPr lang="en-GB" sz="1300" b="0" i="0" u="none" strike="noStrike" dirty="0">
                          <a:solidFill>
                            <a:srgbClr val="000000"/>
                          </a:solidFill>
                          <a:effectLst/>
                          <a:latin typeface="Calibri"/>
                        </a:rPr>
                        <a:t>£8,818</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14</a:t>
                      </a:r>
                    </a:p>
                  </a:txBody>
                  <a:tcPr marL="9525" marR="9525" marT="9525" marB="0" anchor="ctr"/>
                </a:tc>
                <a:tc>
                  <a:txBody>
                    <a:bodyPr/>
                    <a:lstStyle/>
                    <a:p>
                      <a:pPr algn="r" fontAlgn="ctr"/>
                      <a:r>
                        <a:rPr lang="en-GB" sz="1300" b="1" i="0" u="none" strike="noStrike">
                          <a:solidFill>
                            <a:srgbClr val="000000"/>
                          </a:solidFill>
                          <a:effectLst/>
                          <a:latin typeface="Calibri"/>
                        </a:rPr>
                        <a:t>£79,954</a:t>
                      </a:r>
                    </a:p>
                  </a:txBody>
                  <a:tcPr marL="9525" marR="9525" marT="9525" marB="0" anchor="ctr"/>
                </a:tc>
                <a:tc>
                  <a:txBody>
                    <a:bodyPr/>
                    <a:lstStyle/>
                    <a:p>
                      <a:pPr algn="r" fontAlgn="ctr"/>
                      <a:r>
                        <a:rPr lang="en-GB" sz="1300" b="0" i="0" u="none" strike="noStrike">
                          <a:solidFill>
                            <a:srgbClr val="000000"/>
                          </a:solidFill>
                          <a:effectLst/>
                          <a:latin typeface="Calibri"/>
                        </a:rPr>
                        <a:t>£5,748</a:t>
                      </a:r>
                    </a:p>
                  </a:txBody>
                  <a:tcPr marL="9525" marR="9525" marT="9525" marB="0" anchor="ctr"/>
                </a:tc>
                <a:tc>
                  <a:txBody>
                    <a:bodyPr/>
                    <a:lstStyle/>
                    <a:p>
                      <a:pPr algn="r" fontAlgn="ctr"/>
                      <a:r>
                        <a:rPr lang="en-GB" sz="1300" b="0" i="0" u="none" strike="noStrike">
                          <a:solidFill>
                            <a:srgbClr val="000000"/>
                          </a:solidFill>
                          <a:effectLst/>
                          <a:latin typeface="Calibri"/>
                        </a:rPr>
                        <a:t>£6,000</a:t>
                      </a:r>
                    </a:p>
                  </a:txBody>
                  <a:tcPr marL="9525" marR="9525" marT="9525" marB="0" anchor="ctr"/>
                </a:tc>
                <a:tc>
                  <a:txBody>
                    <a:bodyPr/>
                    <a:lstStyle/>
                    <a:p>
                      <a:pPr algn="r" fontAlgn="ctr"/>
                      <a:r>
                        <a:rPr lang="en-GB" sz="1300" b="0" i="0" u="none" strike="noStrike">
                          <a:solidFill>
                            <a:srgbClr val="000000"/>
                          </a:solidFill>
                          <a:effectLst/>
                          <a:latin typeface="Calibri"/>
                        </a:rPr>
                        <a:t>£0</a:t>
                      </a:r>
                    </a:p>
                  </a:txBody>
                  <a:tcPr marL="9525" marR="9525" marT="9525" marB="0" anchor="ctr"/>
                </a:tc>
                <a:tc>
                  <a:txBody>
                    <a:bodyPr/>
                    <a:lstStyle/>
                    <a:p>
                      <a:pPr algn="r" fontAlgn="ctr"/>
                      <a:r>
                        <a:rPr lang="en-GB" sz="1300" b="0" i="0" u="none" strike="noStrike">
                          <a:solidFill>
                            <a:srgbClr val="000000"/>
                          </a:solidFill>
                          <a:effectLst/>
                          <a:latin typeface="Calibri"/>
                        </a:rPr>
                        <a:t>£2,728</a:t>
                      </a:r>
                    </a:p>
                  </a:txBody>
                  <a:tcPr marL="9525" marR="9525" marT="9525" marB="0" anchor="ctr"/>
                </a:tc>
                <a:tc>
                  <a:txBody>
                    <a:bodyPr/>
                    <a:lstStyle/>
                    <a:p>
                      <a:pPr algn="r" fontAlgn="ctr"/>
                      <a:r>
                        <a:rPr lang="en-GB" sz="1300" b="1" i="0" u="none" strike="noStrike">
                          <a:solidFill>
                            <a:srgbClr val="000000"/>
                          </a:solidFill>
                          <a:effectLst/>
                          <a:latin typeface="Calibri"/>
                        </a:rPr>
                        <a:t>£14,476</a:t>
                      </a:r>
                    </a:p>
                  </a:txBody>
                  <a:tcPr marL="9525" marR="9525" marT="9525" marB="0" anchor="ctr"/>
                </a:tc>
                <a:tc>
                  <a:txBody>
                    <a:bodyPr/>
                    <a:lstStyle/>
                    <a:p>
                      <a:pPr algn="r" fontAlgn="ctr"/>
                      <a:r>
                        <a:rPr lang="en-GB" sz="1300" b="1" i="0" u="none" strike="noStrike">
                          <a:solidFill>
                            <a:srgbClr val="000000"/>
                          </a:solidFill>
                          <a:effectLst/>
                          <a:latin typeface="Calibri"/>
                        </a:rPr>
                        <a:t>£65,478</a:t>
                      </a:r>
                    </a:p>
                  </a:txBody>
                  <a:tcPr marL="9525" marR="9525" marT="9525" marB="0" anchor="ctr"/>
                </a:tc>
                <a:tc>
                  <a:txBody>
                    <a:bodyPr/>
                    <a:lstStyle/>
                    <a:p>
                      <a:pPr algn="r" fontAlgn="b"/>
                      <a:r>
                        <a:rPr lang="en-GB" sz="1300" b="1" i="0" u="none" strike="noStrike">
                          <a:solidFill>
                            <a:srgbClr val="000000"/>
                          </a:solidFill>
                          <a:effectLst/>
                          <a:latin typeface="Calibri"/>
                        </a:rPr>
                        <a:t>£55,000</a:t>
                      </a:r>
                    </a:p>
                  </a:txBody>
                  <a:tcPr marL="9525" marR="9525" marT="9525" marB="0" anchor="ctr"/>
                </a:tc>
                <a:tc>
                  <a:txBody>
                    <a:bodyPr/>
                    <a:lstStyle/>
                    <a:p>
                      <a:pPr algn="r" fontAlgn="b"/>
                      <a:r>
                        <a:rPr lang="en-GB" sz="1300" b="0" i="0" u="none" strike="noStrike" dirty="0">
                          <a:solidFill>
                            <a:srgbClr val="000000"/>
                          </a:solidFill>
                          <a:effectLst/>
                          <a:latin typeface="Calibri"/>
                        </a:rPr>
                        <a:t>£10,478</a:t>
                      </a:r>
                    </a:p>
                  </a:txBody>
                  <a:tcPr marL="9525" marR="9525" marT="9525" marB="0" anchor="ctr"/>
                </a:tc>
              </a:tr>
              <a:tr h="230899">
                <a:tc>
                  <a:txBody>
                    <a:bodyPr/>
                    <a:lstStyle/>
                    <a:p>
                      <a:pPr algn="ctr" fontAlgn="b"/>
                      <a:r>
                        <a:rPr lang="en-GB" sz="1300" b="0" i="0" u="none" strike="noStrike" dirty="0">
                          <a:solidFill>
                            <a:srgbClr val="000000"/>
                          </a:solidFill>
                          <a:effectLst/>
                          <a:latin typeface="Calibri"/>
                        </a:rPr>
                        <a:t>15</a:t>
                      </a:r>
                    </a:p>
                  </a:txBody>
                  <a:tcPr marL="9525" marR="9525" marT="9525" marB="0" anchor="ctr"/>
                </a:tc>
                <a:tc>
                  <a:txBody>
                    <a:bodyPr/>
                    <a:lstStyle/>
                    <a:p>
                      <a:pPr algn="r" fontAlgn="ctr"/>
                      <a:r>
                        <a:rPr lang="en-GB" sz="1300" b="1" i="0" u="none" strike="noStrike" dirty="0">
                          <a:solidFill>
                            <a:srgbClr val="000000"/>
                          </a:solidFill>
                          <a:effectLst/>
                          <a:latin typeface="Calibri"/>
                        </a:rPr>
                        <a:t>£81,952</a:t>
                      </a:r>
                    </a:p>
                  </a:txBody>
                  <a:tcPr marL="9525" marR="9525" marT="9525" marB="0" anchor="ctr"/>
                </a:tc>
                <a:tc>
                  <a:txBody>
                    <a:bodyPr/>
                    <a:lstStyle/>
                    <a:p>
                      <a:pPr algn="r" fontAlgn="ctr"/>
                      <a:r>
                        <a:rPr lang="en-GB" sz="1300" b="0" i="0" u="none" strike="noStrike" dirty="0">
                          <a:solidFill>
                            <a:srgbClr val="000000"/>
                          </a:solidFill>
                          <a:effectLst/>
                          <a:latin typeface="Calibri"/>
                        </a:rPr>
                        <a:t>£5,978</a:t>
                      </a:r>
                    </a:p>
                  </a:txBody>
                  <a:tcPr marL="9525" marR="9525" marT="9525" marB="0" anchor="ctr"/>
                </a:tc>
                <a:tc>
                  <a:txBody>
                    <a:bodyPr/>
                    <a:lstStyle/>
                    <a:p>
                      <a:pPr algn="r" fontAlgn="ctr"/>
                      <a:r>
                        <a:rPr lang="en-GB" sz="1300" b="0" i="0" u="none" strike="noStrike" dirty="0">
                          <a:solidFill>
                            <a:srgbClr val="000000"/>
                          </a:solidFill>
                          <a:effectLst/>
                          <a:latin typeface="Calibri"/>
                        </a:rPr>
                        <a:t>£6,000</a:t>
                      </a:r>
                    </a:p>
                  </a:txBody>
                  <a:tcPr marL="9525" marR="9525" marT="9525" marB="0" anchor="ctr"/>
                </a:tc>
                <a:tc>
                  <a:txBody>
                    <a:bodyPr/>
                    <a:lstStyle/>
                    <a:p>
                      <a:pPr algn="r" fontAlgn="ctr"/>
                      <a:r>
                        <a:rPr lang="en-GB" sz="1300" b="0" i="0" u="none" strike="noStrike" dirty="0">
                          <a:solidFill>
                            <a:srgbClr val="000000"/>
                          </a:solidFill>
                          <a:effectLst/>
                          <a:latin typeface="Calibri"/>
                        </a:rPr>
                        <a:t>£0</a:t>
                      </a:r>
                    </a:p>
                  </a:txBody>
                  <a:tcPr marL="9525" marR="9525" marT="9525" marB="0" anchor="ctr"/>
                </a:tc>
                <a:tc>
                  <a:txBody>
                    <a:bodyPr/>
                    <a:lstStyle/>
                    <a:p>
                      <a:pPr algn="r" fontAlgn="ctr"/>
                      <a:r>
                        <a:rPr lang="en-GB" sz="1300" b="0" i="0" u="none" strike="noStrike" dirty="0">
                          <a:solidFill>
                            <a:srgbClr val="000000"/>
                          </a:solidFill>
                          <a:effectLst/>
                          <a:latin typeface="Calibri"/>
                        </a:rPr>
                        <a:t>£2,799</a:t>
                      </a:r>
                    </a:p>
                  </a:txBody>
                  <a:tcPr marL="9525" marR="9525" marT="9525" marB="0" anchor="ctr"/>
                </a:tc>
                <a:tc>
                  <a:txBody>
                    <a:bodyPr/>
                    <a:lstStyle/>
                    <a:p>
                      <a:pPr algn="r" fontAlgn="ctr"/>
                      <a:r>
                        <a:rPr lang="en-GB" sz="1300" b="1" i="0" u="none" strike="noStrike" dirty="0">
                          <a:solidFill>
                            <a:srgbClr val="000000"/>
                          </a:solidFill>
                          <a:effectLst/>
                          <a:latin typeface="Calibri"/>
                        </a:rPr>
                        <a:t>£14,777</a:t>
                      </a:r>
                    </a:p>
                  </a:txBody>
                  <a:tcPr marL="9525" marR="9525" marT="9525" marB="0" anchor="ctr"/>
                </a:tc>
                <a:tc>
                  <a:txBody>
                    <a:bodyPr/>
                    <a:lstStyle/>
                    <a:p>
                      <a:pPr algn="r" fontAlgn="ctr"/>
                      <a:r>
                        <a:rPr lang="en-GB" sz="1300" b="1" i="0" u="none" strike="noStrike" dirty="0">
                          <a:solidFill>
                            <a:srgbClr val="000000"/>
                          </a:solidFill>
                          <a:effectLst/>
                          <a:latin typeface="Calibri"/>
                        </a:rPr>
                        <a:t>£67,176</a:t>
                      </a:r>
                    </a:p>
                  </a:txBody>
                  <a:tcPr marL="9525" marR="9525" marT="9525" marB="0" anchor="ctr"/>
                </a:tc>
                <a:tc>
                  <a:txBody>
                    <a:bodyPr/>
                    <a:lstStyle/>
                    <a:p>
                      <a:pPr algn="r" fontAlgn="b"/>
                      <a:r>
                        <a:rPr lang="en-GB" sz="1300" b="1" i="0" u="none" strike="noStrike" dirty="0">
                          <a:solidFill>
                            <a:srgbClr val="000000"/>
                          </a:solidFill>
                          <a:effectLst/>
                          <a:latin typeface="Calibri"/>
                        </a:rPr>
                        <a:t>£60,000</a:t>
                      </a:r>
                    </a:p>
                  </a:txBody>
                  <a:tcPr marL="9525" marR="9525" marT="9525" marB="0" anchor="ctr"/>
                </a:tc>
                <a:tc>
                  <a:txBody>
                    <a:bodyPr/>
                    <a:lstStyle/>
                    <a:p>
                      <a:pPr algn="r" fontAlgn="b"/>
                      <a:r>
                        <a:rPr lang="en-GB" sz="1300" b="0" i="0" u="none" strike="noStrike" dirty="0">
                          <a:solidFill>
                            <a:srgbClr val="000000"/>
                          </a:solidFill>
                          <a:effectLst/>
                          <a:latin typeface="Calibri"/>
                        </a:rPr>
                        <a:t>£7,176</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p:txBody>
          <a:bodyPr anchor="ctr"/>
          <a:lstStyle/>
          <a:p>
            <a:pPr eaLnBrk="1" hangingPunct="1"/>
            <a:r>
              <a:rPr lang="en-GB" smtClean="0"/>
              <a:t>Why Did people  Invest?</a:t>
            </a:r>
          </a:p>
        </p:txBody>
      </p:sp>
      <p:sp>
        <p:nvSpPr>
          <p:cNvPr id="4" name="Content Placeholder 3"/>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GB" dirty="0" smtClean="0"/>
              <a:t>Feel Good – a social investment</a:t>
            </a:r>
          </a:p>
          <a:p>
            <a:pPr marL="640080" lvl="1" indent="-246888" eaLnBrk="1" fontAlgn="auto" hangingPunct="1">
              <a:spcAft>
                <a:spcPts val="0"/>
              </a:spcAft>
              <a:buFont typeface="Wingdings 2"/>
              <a:buChar char=""/>
              <a:defRPr/>
            </a:pPr>
            <a:r>
              <a:rPr lang="en-GB" dirty="0"/>
              <a:t>Provide Funds for community projects and activities</a:t>
            </a:r>
          </a:p>
          <a:p>
            <a:pPr marL="640080" lvl="1" indent="-246888" eaLnBrk="1" fontAlgn="auto" hangingPunct="1">
              <a:spcAft>
                <a:spcPts val="0"/>
              </a:spcAft>
              <a:buFont typeface="Wingdings 2"/>
              <a:buChar char=""/>
              <a:defRPr/>
            </a:pPr>
            <a:r>
              <a:rPr lang="en-GB" dirty="0" smtClean="0"/>
              <a:t>Green Energy</a:t>
            </a:r>
          </a:p>
          <a:p>
            <a:pPr marL="274320" indent="-274320" eaLnBrk="1" fontAlgn="auto" hangingPunct="1">
              <a:spcAft>
                <a:spcPts val="0"/>
              </a:spcAft>
              <a:buClr>
                <a:schemeClr val="accent3"/>
              </a:buClr>
              <a:buFont typeface="Wingdings 2"/>
              <a:buChar char=""/>
              <a:defRPr/>
            </a:pPr>
            <a:r>
              <a:rPr lang="en-GB" dirty="0" smtClean="0"/>
              <a:t>Financial</a:t>
            </a:r>
          </a:p>
          <a:p>
            <a:pPr marL="640080" lvl="1" indent="-246888" eaLnBrk="1" fontAlgn="auto" hangingPunct="1">
              <a:spcAft>
                <a:spcPts val="0"/>
              </a:spcAft>
              <a:buFont typeface="Wingdings 2"/>
              <a:buChar char=""/>
              <a:defRPr/>
            </a:pPr>
            <a:r>
              <a:rPr lang="en-GB" dirty="0" smtClean="0"/>
              <a:t>4% interest compares favourably with Savings Accounts and cash ISAs</a:t>
            </a:r>
          </a:p>
          <a:p>
            <a:pPr marL="640080" lvl="1" indent="-246888" eaLnBrk="1" fontAlgn="auto" hangingPunct="1">
              <a:spcAft>
                <a:spcPts val="0"/>
              </a:spcAft>
              <a:buFont typeface="Wingdings 2"/>
              <a:buChar char=""/>
              <a:defRPr/>
            </a:pPr>
            <a:r>
              <a:rPr lang="en-GB" dirty="0" smtClean="0"/>
              <a:t>50% tax relief through the </a:t>
            </a:r>
            <a:r>
              <a:rPr lang="en-GB" dirty="0"/>
              <a:t>Seed Enterprise Investment Scheme </a:t>
            </a:r>
            <a:r>
              <a:rPr lang="en-GB" dirty="0" smtClean="0"/>
              <a:t>and 30% through Enterprise Investment Scheme was the final push for people.</a:t>
            </a:r>
          </a:p>
          <a:p>
            <a:pPr marL="393192" lvl="1" indent="0" eaLnBrk="1" fontAlgn="auto" hangingPunct="1">
              <a:spcAft>
                <a:spcPts val="0"/>
              </a:spcAft>
              <a:buFont typeface="Wingdings 2"/>
              <a:buNone/>
              <a:defRPr/>
            </a:pPr>
            <a:r>
              <a:rPr lang="en-GB" i="1" dirty="0" smtClean="0"/>
              <a:t>“This is a no brainer”</a:t>
            </a:r>
          </a:p>
          <a:p>
            <a:pPr lvl="2" indent="-246888" eaLnBrk="1" fontAlgn="auto" hangingPunct="1">
              <a:spcAft>
                <a:spcPts val="0"/>
              </a:spcAft>
              <a:buFont typeface="Wingdings 2"/>
              <a:buChar char=""/>
              <a:defRPr/>
            </a:pPr>
            <a:endParaRPr lang="en-GB" dirty="0" smtClean="0"/>
          </a:p>
          <a:p>
            <a:pPr marL="667512" lvl="2" indent="0" eaLnBrk="1" fontAlgn="auto" hangingPunct="1">
              <a:spcAft>
                <a:spcPts val="0"/>
              </a:spcAft>
              <a:buFont typeface="Wingdings 2"/>
              <a:buNone/>
              <a:defRPr/>
            </a:pP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GB" smtClean="0"/>
              <a:t>SEIS Example</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GB" i="1" dirty="0" smtClean="0"/>
              <a:t>Jenny </a:t>
            </a:r>
            <a:r>
              <a:rPr lang="en-GB" i="1" dirty="0"/>
              <a:t>invests £20,000 in the tax year 2012-13 (6 April 2012 to 5 April 2013) in SEIS qualifying shares. </a:t>
            </a:r>
            <a:endParaRPr lang="en-GB" i="1" dirty="0" smtClean="0"/>
          </a:p>
          <a:p>
            <a:pPr marL="274320" indent="-274320" eaLnBrk="1" fontAlgn="auto" hangingPunct="1">
              <a:spcAft>
                <a:spcPts val="0"/>
              </a:spcAft>
              <a:buClr>
                <a:schemeClr val="accent3"/>
              </a:buClr>
              <a:buFont typeface="Wingdings 2"/>
              <a:buChar char=""/>
              <a:defRPr/>
            </a:pPr>
            <a:r>
              <a:rPr lang="en-GB" i="1" dirty="0" smtClean="0"/>
              <a:t>The SEIS </a:t>
            </a:r>
            <a:r>
              <a:rPr lang="en-GB" i="1" dirty="0"/>
              <a:t>relief available is £10,000 (£20,000 at 50%). </a:t>
            </a:r>
            <a:endParaRPr lang="en-GB" i="1" dirty="0" smtClean="0"/>
          </a:p>
          <a:p>
            <a:pPr marL="274320" indent="-274320" eaLnBrk="1" fontAlgn="auto" hangingPunct="1">
              <a:spcAft>
                <a:spcPts val="0"/>
              </a:spcAft>
              <a:buClr>
                <a:schemeClr val="accent3"/>
              </a:buClr>
              <a:buFont typeface="Wingdings 2"/>
              <a:buChar char=""/>
              <a:defRPr/>
            </a:pPr>
            <a:r>
              <a:rPr lang="en-GB" i="1" dirty="0" smtClean="0"/>
              <a:t>Jenny’s tax </a:t>
            </a:r>
            <a:r>
              <a:rPr lang="en-GB" i="1" dirty="0"/>
              <a:t>liability for the year before SEIS relief is £15,000 which she can reduce to £5,000 (£15,000 less £10,000) as a result of her investment</a:t>
            </a:r>
            <a:r>
              <a:rPr lang="en-GB" i="1" dirty="0" smtClean="0"/>
              <a:t>.</a:t>
            </a:r>
          </a:p>
          <a:p>
            <a:pPr marL="274320" indent="-274320" eaLnBrk="1" fontAlgn="auto" hangingPunct="1">
              <a:spcAft>
                <a:spcPts val="0"/>
              </a:spcAft>
              <a:buClr>
                <a:schemeClr val="accent3"/>
              </a:buClr>
              <a:buFont typeface="Wingdings 2"/>
              <a:buChar char=""/>
              <a:defRPr/>
            </a:pPr>
            <a:endParaRPr lang="en-GB" i="1" dirty="0"/>
          </a:p>
          <a:p>
            <a:pPr marL="0" indent="0" eaLnBrk="1" fontAlgn="auto" hangingPunct="1">
              <a:spcAft>
                <a:spcPts val="0"/>
              </a:spcAft>
              <a:buClr>
                <a:schemeClr val="accent3"/>
              </a:buClr>
              <a:buFont typeface="Wingdings 2"/>
              <a:buNone/>
              <a:defRPr/>
            </a:pPr>
            <a:r>
              <a:rPr lang="en-GB" i="1" dirty="0" smtClean="0"/>
              <a:t>Source HMRC website</a:t>
            </a:r>
            <a:endParaRPr lang="en-GB" dirty="0"/>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GB" smtClean="0"/>
              <a:t>Who are our investors?</a:t>
            </a:r>
          </a:p>
        </p:txBody>
      </p:sp>
      <p:sp>
        <p:nvSpPr>
          <p:cNvPr id="3" name="Content Placeholder 2"/>
          <p:cNvSpPr>
            <a:spLocks noGrp="1"/>
          </p:cNvSpPr>
          <p:nvPr>
            <p:ph idx="1"/>
          </p:nvPr>
        </p:nvSpPr>
        <p:spPr/>
        <p:txBody>
          <a:bodyPr>
            <a:normAutofit/>
          </a:bodyPr>
          <a:lstStyle/>
          <a:p>
            <a:pPr marL="0" indent="0" eaLnBrk="1" fontAlgn="auto" hangingPunct="1">
              <a:spcAft>
                <a:spcPts val="0"/>
              </a:spcAft>
              <a:buFont typeface="Wingdings 2"/>
              <a:buNone/>
              <a:defRPr/>
            </a:pPr>
            <a:r>
              <a:rPr lang="en-GB" dirty="0" smtClean="0"/>
              <a:t>232 investors in total:</a:t>
            </a:r>
          </a:p>
          <a:p>
            <a:pPr eaLnBrk="1" fontAlgn="auto" hangingPunct="1">
              <a:spcAft>
                <a:spcPts val="0"/>
              </a:spcAft>
              <a:defRPr/>
            </a:pPr>
            <a:r>
              <a:rPr lang="en-GB" dirty="0" smtClean="0"/>
              <a:t>Average </a:t>
            </a:r>
            <a:r>
              <a:rPr lang="en-GB" dirty="0"/>
              <a:t>size of investment - £1,588</a:t>
            </a:r>
          </a:p>
          <a:p>
            <a:pPr eaLnBrk="1" fontAlgn="auto" hangingPunct="1">
              <a:spcAft>
                <a:spcPts val="0"/>
              </a:spcAft>
              <a:defRPr/>
            </a:pPr>
            <a:r>
              <a:rPr lang="en-GB" dirty="0"/>
              <a:t>Most Common - £500 0r £1000 </a:t>
            </a:r>
          </a:p>
          <a:p>
            <a:pPr eaLnBrk="1" fontAlgn="auto" hangingPunct="1">
              <a:spcAft>
                <a:spcPts val="0"/>
              </a:spcAft>
              <a:defRPr/>
            </a:pPr>
            <a:r>
              <a:rPr lang="en-GB" dirty="0"/>
              <a:t>Maximum £9,750 (min £250)</a:t>
            </a:r>
          </a:p>
          <a:p>
            <a:pPr eaLnBrk="1" fontAlgn="auto" hangingPunct="1">
              <a:spcAft>
                <a:spcPts val="0"/>
              </a:spcAft>
              <a:defRPr/>
            </a:pPr>
            <a:r>
              <a:rPr lang="en-GB" dirty="0" smtClean="0"/>
              <a:t>Just over half </a:t>
            </a:r>
            <a:r>
              <a:rPr lang="en-GB" dirty="0"/>
              <a:t>from immediate </a:t>
            </a:r>
            <a:r>
              <a:rPr lang="en-GB" dirty="0" err="1"/>
              <a:t>Balerno</a:t>
            </a:r>
            <a:r>
              <a:rPr lang="en-GB" dirty="0"/>
              <a:t> area</a:t>
            </a:r>
          </a:p>
          <a:p>
            <a:pPr eaLnBrk="1" fontAlgn="auto" hangingPunct="1">
              <a:spcAft>
                <a:spcPts val="0"/>
              </a:spcAft>
              <a:defRPr/>
            </a:pPr>
            <a:r>
              <a:rPr lang="en-GB" dirty="0"/>
              <a:t>20% from </a:t>
            </a:r>
            <a:r>
              <a:rPr lang="en-GB" dirty="0" smtClean="0"/>
              <a:t>surrounding area</a:t>
            </a:r>
            <a:endParaRPr lang="en-GB" dirty="0"/>
          </a:p>
          <a:p>
            <a:pPr eaLnBrk="1" fontAlgn="auto" hangingPunct="1">
              <a:spcAft>
                <a:spcPts val="0"/>
              </a:spcAft>
              <a:defRPr/>
            </a:pPr>
            <a:r>
              <a:rPr lang="en-GB" dirty="0"/>
              <a:t>20% from wider Edinburgh Area</a:t>
            </a:r>
          </a:p>
          <a:p>
            <a:pPr eaLnBrk="1" fontAlgn="auto" hangingPunct="1">
              <a:spcAft>
                <a:spcPts val="0"/>
              </a:spcAft>
              <a:defRPr/>
            </a:pPr>
            <a:r>
              <a:rPr lang="en-GB" dirty="0"/>
              <a:t>10% anywhere else</a:t>
            </a:r>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2" name="Object 18"/>
          <p:cNvGraphicFramePr>
            <a:graphicFrameLocks noChangeAspect="1"/>
          </p:cNvGraphicFramePr>
          <p:nvPr/>
        </p:nvGraphicFramePr>
        <p:xfrm>
          <a:off x="0" y="1951038"/>
          <a:ext cx="9144000" cy="3643312"/>
        </p:xfrm>
        <a:graphic>
          <a:graphicData uri="http://schemas.openxmlformats.org/presentationml/2006/ole">
            <p:oleObj spid="_x0000_s1042" name="Chart" r:id="rId3" imgW="6286383" imgH="2504984" progId="Excel.Sheet.8">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What have we spent to get here?</a:t>
            </a:r>
            <a:endParaRPr lang="en-GB"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GB" dirty="0" smtClean="0"/>
              <a:t>From BVT Annual account March 2012, HH spent £600</a:t>
            </a:r>
          </a:p>
          <a:p>
            <a:pPr marL="274320" indent="-274320" eaLnBrk="1" fontAlgn="auto" hangingPunct="1">
              <a:spcAft>
                <a:spcPts val="0"/>
              </a:spcAft>
              <a:buClr>
                <a:schemeClr val="accent3"/>
              </a:buClr>
              <a:buFont typeface="Wingdings 2"/>
              <a:buChar char=""/>
              <a:defRPr/>
            </a:pPr>
            <a:r>
              <a:rPr lang="en-GB" dirty="0" smtClean="0"/>
              <a:t>From March 2012 to now HH has spent a further £3100 of BVT funds</a:t>
            </a:r>
          </a:p>
          <a:p>
            <a:pPr marL="274320" indent="-274320" eaLnBrk="1" fontAlgn="auto" hangingPunct="1">
              <a:spcAft>
                <a:spcPts val="0"/>
              </a:spcAft>
              <a:buClr>
                <a:schemeClr val="accent3"/>
              </a:buClr>
              <a:buFont typeface="Wingdings 2"/>
              <a:buChar char=""/>
              <a:defRPr/>
            </a:pPr>
            <a:r>
              <a:rPr lang="en-GB" dirty="0" smtClean="0"/>
              <a:t>These BVT funds are the profits from the monthly </a:t>
            </a:r>
            <a:r>
              <a:rPr lang="en-GB" dirty="0" err="1" smtClean="0"/>
              <a:t>Balerno</a:t>
            </a:r>
            <a:r>
              <a:rPr lang="en-GB" dirty="0" smtClean="0"/>
              <a:t> Farmers Market</a:t>
            </a:r>
          </a:p>
          <a:p>
            <a:pPr marL="274320" indent="-274320" eaLnBrk="1" fontAlgn="auto" hangingPunct="1">
              <a:spcAft>
                <a:spcPts val="0"/>
              </a:spcAft>
              <a:buClr>
                <a:schemeClr val="accent3"/>
              </a:buClr>
              <a:buFont typeface="Wingdings 2"/>
              <a:buChar char=""/>
              <a:defRPr/>
            </a:pPr>
            <a:r>
              <a:rPr lang="en-GB" dirty="0" smtClean="0"/>
              <a:t>Included in the £3100, is £1500 which we spent on the Community Share Offer.</a:t>
            </a:r>
          </a:p>
          <a:p>
            <a:pPr marL="274320" indent="-274320" eaLnBrk="1" fontAlgn="auto" hangingPunct="1">
              <a:spcAft>
                <a:spcPts val="0"/>
              </a:spcAft>
              <a:buClr>
                <a:schemeClr val="accent3"/>
              </a:buClr>
              <a:buFont typeface="Wingdings 2"/>
              <a:buChar char=""/>
              <a:defRPr/>
            </a:pPr>
            <a:r>
              <a:rPr lang="en-GB" b="1" dirty="0" smtClean="0"/>
              <a:t>TOTAL £3,700 to date.</a:t>
            </a:r>
          </a:p>
          <a:p>
            <a:pPr marL="274320" indent="-274320" eaLnBrk="1" fontAlgn="auto" hangingPunct="1">
              <a:spcAft>
                <a:spcPts val="0"/>
              </a:spcAft>
              <a:buClr>
                <a:schemeClr val="accent3"/>
              </a:buClr>
              <a:buFont typeface="Wingdings 2"/>
              <a:buChar char=""/>
              <a:defRPr/>
            </a:pPr>
            <a:r>
              <a:rPr lang="en-GB" dirty="0" smtClean="0"/>
              <a:t>Other creditors are due £2,100 in negotiated deferred payment until we start trading.</a:t>
            </a:r>
          </a:p>
          <a:p>
            <a:pPr marL="274320" indent="-274320" eaLnBrk="1" fontAlgn="auto" hangingPunct="1">
              <a:spcAft>
                <a:spcPts val="0"/>
              </a:spcAft>
              <a:buClr>
                <a:schemeClr val="accent3"/>
              </a:buClr>
              <a:buFont typeface="Wingdings 2"/>
              <a:buChar char=""/>
              <a:defRPr/>
            </a:pPr>
            <a:endParaRPr lang="en-GB"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smtClean="0"/>
              <a:t>Now that we have the money…..</a:t>
            </a:r>
            <a:endParaRPr lang="en-GB"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GB" dirty="0" smtClean="0"/>
              <a:t>We need to change our thinking – we need to get paid managers in and become overseers.</a:t>
            </a:r>
          </a:p>
          <a:p>
            <a:pPr marL="274320" indent="-274320" eaLnBrk="1" fontAlgn="auto" hangingPunct="1">
              <a:spcAft>
                <a:spcPts val="0"/>
              </a:spcAft>
              <a:buClr>
                <a:schemeClr val="accent3"/>
              </a:buClr>
              <a:buFont typeface="Wingdings 2"/>
              <a:buChar char=""/>
              <a:defRPr/>
            </a:pPr>
            <a:r>
              <a:rPr lang="en-GB" dirty="0" smtClean="0"/>
              <a:t>We’ve done everything ourselves on a shoe string; we need to change that and spend wisely.</a:t>
            </a:r>
          </a:p>
          <a:p>
            <a:pPr marL="274320" indent="-274320" eaLnBrk="1" fontAlgn="auto" hangingPunct="1">
              <a:spcAft>
                <a:spcPts val="0"/>
              </a:spcAft>
              <a:buClr>
                <a:schemeClr val="accent3"/>
              </a:buClr>
              <a:buFont typeface="Wingdings 2"/>
              <a:buChar char=""/>
              <a:defRPr/>
            </a:pPr>
            <a:r>
              <a:rPr lang="en-GB" dirty="0" smtClean="0"/>
              <a:t>We need to expand the HH interim board to full capacity as soon as possible.</a:t>
            </a:r>
          </a:p>
          <a:p>
            <a:pPr marL="274320" indent="-274320" eaLnBrk="1" fontAlgn="auto" hangingPunct="1">
              <a:spcAft>
                <a:spcPts val="0"/>
              </a:spcAft>
              <a:buClr>
                <a:schemeClr val="accent3"/>
              </a:buClr>
              <a:buFont typeface="Wingdings 2"/>
              <a:buChar char=""/>
              <a:defRPr/>
            </a:pPr>
            <a:r>
              <a:rPr lang="en-GB" dirty="0" smtClean="0"/>
              <a:t>We need to work closely with the BVT Board to publicise a set of grant criteria rules to keep the spending of the money as transparent as possible.</a:t>
            </a:r>
          </a:p>
          <a:p>
            <a:pPr marL="274320" indent="-274320" eaLnBrk="1" fontAlgn="auto" hangingPunct="1">
              <a:spcAft>
                <a:spcPts val="0"/>
              </a:spcAft>
              <a:buClr>
                <a:schemeClr val="accent3"/>
              </a:buClr>
              <a:buFont typeface="Wingdings 2"/>
              <a:buChar char=""/>
              <a:defRPr/>
            </a:pPr>
            <a:r>
              <a:rPr lang="en-GB" dirty="0" smtClean="0"/>
              <a:t>We need to keep an eye on Communication, now that we are sitting on peoples’ money.</a:t>
            </a:r>
          </a:p>
          <a:p>
            <a:pPr marL="0" indent="0" eaLnBrk="1" fontAlgn="auto" hangingPunct="1">
              <a:spcAft>
                <a:spcPts val="0"/>
              </a:spcAft>
              <a:buClr>
                <a:schemeClr val="accent3"/>
              </a:buClr>
              <a:buFont typeface="Wingdings 2"/>
              <a:buNone/>
              <a:defRPr/>
            </a:pPr>
            <a:endParaRPr lang="en-GB" dirty="0" smtClean="0"/>
          </a:p>
          <a:p>
            <a:pPr marL="0" indent="0" eaLnBrk="1" fontAlgn="auto" hangingPunct="1">
              <a:spcAft>
                <a:spcPts val="0"/>
              </a:spcAft>
              <a:buClr>
                <a:schemeClr val="accent3"/>
              </a:buClr>
              <a:buFont typeface="Wingdings 2"/>
              <a:buNone/>
              <a:defRPr/>
            </a:pP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1835150" y="908050"/>
            <a:ext cx="5545138" cy="4618038"/>
          </a:xfrm>
          <a:prstGeom prst="rect">
            <a:avLst/>
          </a:prstGeom>
          <a:noFill/>
          <a:ln w="9525">
            <a:noFill/>
            <a:miter lim="800000"/>
            <a:headEnd/>
            <a:tailEnd/>
          </a:ln>
        </p:spPr>
        <p:txBody>
          <a:bodyPr>
            <a:spAutoFit/>
          </a:bodyPr>
          <a:lstStyle/>
          <a:p>
            <a:r>
              <a:rPr lang="en-GB" sz="2400" i="1">
                <a:latin typeface="Constantia" pitchFamily="18" charset="0"/>
              </a:rPr>
              <a:t>“If communities - all over the country, not just those on windy hills - are to be empowered, the only game in town is equitable access to a share in the wealth of renewables, (and not just wind). These are big themes that need powerful thinking, and a willingness to reach into the deeper structures of ownership of our land and natural resources; the time is now.”</a:t>
            </a:r>
          </a:p>
          <a:p>
            <a:endParaRPr lang="en-GB" i="1">
              <a:latin typeface="Constantia" pitchFamily="18" charset="0"/>
            </a:endParaRPr>
          </a:p>
          <a:p>
            <a:r>
              <a:rPr lang="en-GB" b="1">
                <a:latin typeface="Constantia" pitchFamily="18" charset="0"/>
              </a:rPr>
              <a:t>Pauline Gallacher NDT on the occasion of the opening of Neilston Community Windfarm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GB" smtClean="0"/>
              <a:t>We were inspired by</a:t>
            </a:r>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GB" dirty="0" smtClean="0"/>
              <a:t>Visits to </a:t>
            </a:r>
            <a:r>
              <a:rPr lang="en-GB" dirty="0" err="1" smtClean="0"/>
              <a:t>Fintry</a:t>
            </a:r>
            <a:r>
              <a:rPr lang="en-GB" dirty="0" smtClean="0"/>
              <a:t> and </a:t>
            </a:r>
            <a:r>
              <a:rPr lang="en-GB" dirty="0" err="1" smtClean="0"/>
              <a:t>Comrie</a:t>
            </a:r>
            <a:r>
              <a:rPr lang="en-GB" dirty="0" smtClean="0"/>
              <a:t> for CCF funded events.</a:t>
            </a:r>
          </a:p>
          <a:p>
            <a:pPr marL="274320" indent="-274320" eaLnBrk="1" fontAlgn="auto" hangingPunct="1">
              <a:spcAft>
                <a:spcPts val="0"/>
              </a:spcAft>
              <a:buClr>
                <a:schemeClr val="accent3"/>
              </a:buClr>
              <a:buFont typeface="Wingdings 2"/>
              <a:buChar char=""/>
              <a:defRPr/>
            </a:pPr>
            <a:r>
              <a:rPr lang="en-GB" dirty="0" smtClean="0"/>
              <a:t>Sustain Dunbar and PEDAL</a:t>
            </a:r>
          </a:p>
          <a:p>
            <a:pPr marL="274320" indent="-274320" eaLnBrk="1" fontAlgn="auto" hangingPunct="1">
              <a:spcAft>
                <a:spcPts val="0"/>
              </a:spcAft>
              <a:buClr>
                <a:schemeClr val="accent3"/>
              </a:buClr>
              <a:buFont typeface="Wingdings 2"/>
              <a:buChar char=""/>
              <a:defRPr/>
            </a:pPr>
            <a:r>
              <a:rPr lang="en-GB" dirty="0" smtClean="0"/>
              <a:t>Visits to Mull and </a:t>
            </a:r>
            <a:r>
              <a:rPr lang="en-GB" dirty="0" err="1" smtClean="0"/>
              <a:t>Twechar</a:t>
            </a:r>
            <a:r>
              <a:rPr lang="en-GB" dirty="0" smtClean="0"/>
              <a:t> as part of DTAS supported leadership course.</a:t>
            </a:r>
          </a:p>
          <a:p>
            <a:pPr marL="274320" indent="-274320" eaLnBrk="1" fontAlgn="auto" hangingPunct="1">
              <a:spcAft>
                <a:spcPts val="0"/>
              </a:spcAft>
              <a:buClr>
                <a:schemeClr val="accent3"/>
              </a:buClr>
              <a:buFont typeface="Wingdings 2"/>
              <a:buChar char=""/>
              <a:defRPr/>
            </a:pPr>
            <a:r>
              <a:rPr lang="en-GB" dirty="0" smtClean="0"/>
              <a:t>Phone call to </a:t>
            </a:r>
            <a:r>
              <a:rPr lang="en-GB" dirty="0" err="1" smtClean="0"/>
              <a:t>Udny</a:t>
            </a:r>
            <a:r>
              <a:rPr lang="en-GB" dirty="0" smtClean="0"/>
              <a:t> Development Trust.</a:t>
            </a:r>
          </a:p>
          <a:p>
            <a:pPr marL="274320" indent="-274320" eaLnBrk="1" fontAlgn="auto" hangingPunct="1">
              <a:spcAft>
                <a:spcPts val="0"/>
              </a:spcAft>
              <a:buClr>
                <a:schemeClr val="accent3"/>
              </a:buClr>
              <a:buFont typeface="Wingdings 2"/>
              <a:buChar char=""/>
              <a:defRPr/>
            </a:pPr>
            <a:r>
              <a:rPr lang="en-GB" dirty="0" smtClean="0"/>
              <a:t>The websites of many Development Trusts.</a:t>
            </a:r>
          </a:p>
          <a:p>
            <a:pPr marL="274320" indent="-274320" eaLnBrk="1" fontAlgn="auto" hangingPunct="1">
              <a:spcAft>
                <a:spcPts val="0"/>
              </a:spcAft>
              <a:buClr>
                <a:schemeClr val="accent3"/>
              </a:buClr>
              <a:buFont typeface="Wingdings 2"/>
              <a:buChar char=""/>
              <a:defRPr/>
            </a:pPr>
            <a:r>
              <a:rPr lang="en-GB" dirty="0" smtClean="0"/>
              <a:t>The pioneering communities on the CES website.</a:t>
            </a:r>
          </a:p>
          <a:p>
            <a:pPr marL="274320" indent="-274320" eaLnBrk="1" fontAlgn="auto" hangingPunct="1">
              <a:spcAft>
                <a:spcPts val="0"/>
              </a:spcAft>
              <a:buClr>
                <a:schemeClr val="accent3"/>
              </a:buClr>
              <a:buFont typeface="Wingdings 2"/>
              <a:buChar char=""/>
              <a:defRPr/>
            </a:pPr>
            <a:r>
              <a:rPr lang="en-GB" dirty="0" err="1" smtClean="0"/>
              <a:t>Torrs</a:t>
            </a:r>
            <a:r>
              <a:rPr lang="en-GB" dirty="0" smtClean="0"/>
              <a:t> Hydro- they have already done it!!</a:t>
            </a:r>
          </a:p>
          <a:p>
            <a:pPr marL="274320" indent="-274320" eaLnBrk="1" fontAlgn="auto" hangingPunct="1">
              <a:spcAft>
                <a:spcPts val="0"/>
              </a:spcAft>
              <a:buClr>
                <a:schemeClr val="accent3"/>
              </a:buClr>
              <a:buFont typeface="Wingdings 2"/>
              <a:buChar char=""/>
              <a:defRPr/>
            </a:pPr>
            <a:r>
              <a:rPr lang="en-GB" dirty="0" smtClean="0"/>
              <a:t>Jim Baker’s presentation on community shares at a DTAS conference 3 years ago.</a:t>
            </a:r>
          </a:p>
          <a:p>
            <a:pPr marL="274320" indent="-274320" eaLnBrk="1" fontAlgn="auto" hangingPunct="1">
              <a:spcAft>
                <a:spcPts val="0"/>
              </a:spcAft>
              <a:buClr>
                <a:schemeClr val="accent3"/>
              </a:buClr>
              <a:buFont typeface="Wingdings 2"/>
              <a:buChar char=""/>
              <a:defRPr/>
            </a:pPr>
            <a:r>
              <a:rPr lang="en-GB" dirty="0" smtClean="0"/>
              <a:t>Sheffield Renewables presentation on IPS Ben </a:t>
            </a:r>
            <a:r>
              <a:rPr lang="en-GB" dirty="0" err="1" smtClean="0"/>
              <a:t>Comms</a:t>
            </a:r>
            <a:r>
              <a:rPr lang="en-GB" dirty="0" smtClean="0"/>
              <a:t>.</a:t>
            </a:r>
          </a:p>
          <a:p>
            <a:pPr marL="0" indent="0" eaLnBrk="1" fontAlgn="auto" hangingPunct="1">
              <a:spcAft>
                <a:spcPts val="0"/>
              </a:spcAft>
              <a:buClr>
                <a:schemeClr val="accent3"/>
              </a:buClr>
              <a:buFont typeface="Wingdings 2"/>
              <a:buNone/>
              <a:defRPr/>
            </a:pPr>
            <a:r>
              <a:rPr lang="en-GB" dirty="0" smtClean="0"/>
              <a:t>WE SALUTE YOU ALL</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1066800" y="4665663"/>
            <a:ext cx="4572000" cy="922337"/>
          </a:xfrm>
          <a:prstGeom prst="rect">
            <a:avLst/>
          </a:prstGeom>
          <a:noFill/>
          <a:ln w="9525">
            <a:noFill/>
            <a:miter lim="800000"/>
            <a:headEnd/>
            <a:tailEnd/>
          </a:ln>
        </p:spPr>
        <p:txBody>
          <a:bodyPr>
            <a:spAutoFit/>
          </a:bodyPr>
          <a:lstStyle/>
          <a:p>
            <a:r>
              <a:rPr lang="en-GB" b="1">
                <a:latin typeface="Constantia" pitchFamily="18" charset="0"/>
              </a:rPr>
              <a:t>Dave Hollings of Co-operative and Mutual Solutions Limited-  BVT Shares Training workshop</a:t>
            </a:r>
          </a:p>
        </p:txBody>
      </p:sp>
      <p:sp>
        <p:nvSpPr>
          <p:cNvPr id="5" name="Rectangle 4"/>
          <p:cNvSpPr/>
          <p:nvPr/>
        </p:nvSpPr>
        <p:spPr>
          <a:xfrm>
            <a:off x="1039813" y="1557338"/>
            <a:ext cx="7345362" cy="3108325"/>
          </a:xfrm>
          <a:prstGeom prst="rect">
            <a:avLst/>
          </a:prstGeom>
        </p:spPr>
        <p:txBody>
          <a:bodyPr>
            <a:spAutoFit/>
          </a:bodyPr>
          <a:lstStyle/>
          <a:p>
            <a:pPr marL="285750" indent="-285750" fontAlgn="auto">
              <a:spcBef>
                <a:spcPts val="0"/>
              </a:spcBef>
              <a:spcAft>
                <a:spcPts val="0"/>
              </a:spcAft>
              <a:buFont typeface="Arial" pitchFamily="34" charset="0"/>
              <a:buChar char="•"/>
              <a:defRPr/>
            </a:pPr>
            <a:r>
              <a:rPr lang="en-GB" sz="2800" dirty="0">
                <a:latin typeface="+mn-lt"/>
                <a:cs typeface="+mn-cs"/>
              </a:rPr>
              <a:t>Community shares - introduction</a:t>
            </a:r>
          </a:p>
          <a:p>
            <a:pPr marL="285750" indent="-285750" fontAlgn="auto">
              <a:spcBef>
                <a:spcPts val="0"/>
              </a:spcBef>
              <a:spcAft>
                <a:spcPts val="0"/>
              </a:spcAft>
              <a:buFont typeface="Arial" pitchFamily="34" charset="0"/>
              <a:buChar char="•"/>
              <a:defRPr/>
            </a:pPr>
            <a:r>
              <a:rPr lang="en-GB" sz="2800" dirty="0">
                <a:latin typeface="+mn-lt"/>
                <a:cs typeface="+mn-cs"/>
              </a:rPr>
              <a:t>Stages in the development process</a:t>
            </a:r>
          </a:p>
          <a:p>
            <a:pPr marL="285750" indent="-285750" fontAlgn="auto">
              <a:spcBef>
                <a:spcPts val="0"/>
              </a:spcBef>
              <a:spcAft>
                <a:spcPts val="0"/>
              </a:spcAft>
              <a:buFont typeface="Arial" pitchFamily="34" charset="0"/>
              <a:buChar char="•"/>
              <a:defRPr/>
            </a:pPr>
            <a:r>
              <a:rPr lang="en-GB" sz="2800" dirty="0">
                <a:latin typeface="+mn-lt"/>
                <a:cs typeface="+mn-cs"/>
              </a:rPr>
              <a:t>Legal structures</a:t>
            </a:r>
          </a:p>
          <a:p>
            <a:pPr marL="285750" indent="-285750" fontAlgn="auto">
              <a:spcBef>
                <a:spcPts val="0"/>
              </a:spcBef>
              <a:spcAft>
                <a:spcPts val="0"/>
              </a:spcAft>
              <a:buFont typeface="Arial" pitchFamily="34" charset="0"/>
              <a:buChar char="•"/>
              <a:defRPr/>
            </a:pPr>
            <a:r>
              <a:rPr lang="en-GB" sz="2800" dirty="0">
                <a:latin typeface="+mn-lt"/>
                <a:cs typeface="+mn-cs"/>
              </a:rPr>
              <a:t>Designing and making a share offer</a:t>
            </a:r>
          </a:p>
          <a:p>
            <a:pPr marL="285750" indent="-285750" fontAlgn="auto">
              <a:spcBef>
                <a:spcPts val="0"/>
              </a:spcBef>
              <a:spcAft>
                <a:spcPts val="0"/>
              </a:spcAft>
              <a:buFont typeface="Arial" pitchFamily="34" charset="0"/>
              <a:buChar char="•"/>
              <a:defRPr/>
            </a:pPr>
            <a:r>
              <a:rPr lang="en-GB" sz="2800" dirty="0">
                <a:latin typeface="+mn-lt"/>
                <a:cs typeface="+mn-cs"/>
              </a:rPr>
              <a:t>Case study Harlaw Hydro</a:t>
            </a:r>
          </a:p>
          <a:p>
            <a:pPr marL="285750" indent="-285750" fontAlgn="auto">
              <a:spcBef>
                <a:spcPts val="0"/>
              </a:spcBef>
              <a:spcAft>
                <a:spcPts val="0"/>
              </a:spcAft>
              <a:buFont typeface="Arial" pitchFamily="34" charset="0"/>
              <a:buChar char="•"/>
              <a:defRPr/>
            </a:pPr>
            <a:r>
              <a:rPr lang="en-GB" sz="2800" dirty="0">
                <a:latin typeface="+mn-lt"/>
                <a:cs typeface="+mn-cs"/>
              </a:rPr>
              <a:t>Conclusions and discussion</a:t>
            </a:r>
          </a:p>
          <a:p>
            <a:pPr fontAlgn="auto">
              <a:spcBef>
                <a:spcPts val="0"/>
              </a:spcBef>
              <a:spcAft>
                <a:spcPts val="0"/>
              </a:spcAft>
              <a:defRPr/>
            </a:pPr>
            <a:endParaRPr lang="en-GB" sz="2800" dirty="0">
              <a:latin typeface="+mn-lt"/>
              <a:cs typeface="+mn-cs"/>
            </a:endParaRPr>
          </a:p>
        </p:txBody>
      </p:sp>
      <p:sp>
        <p:nvSpPr>
          <p:cNvPr id="20483" name="Title 5"/>
          <p:cNvSpPr>
            <a:spLocks noGrp="1"/>
          </p:cNvSpPr>
          <p:nvPr>
            <p:ph type="title"/>
          </p:nvPr>
        </p:nvSpPr>
        <p:spPr>
          <a:xfrm>
            <a:off x="323850" y="404813"/>
            <a:ext cx="8229600" cy="1143000"/>
          </a:xfrm>
        </p:spPr>
        <p:txBody>
          <a:bodyPr/>
          <a:lstStyle/>
          <a:p>
            <a:pPr eaLnBrk="1" hangingPunct="1"/>
            <a:r>
              <a:rPr lang="en-GB" smtClean="0"/>
              <a:t>Presentation Structure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908050"/>
            <a:ext cx="8229600" cy="1287463"/>
          </a:xfrm>
        </p:spPr>
        <p:txBody>
          <a:bodyPr>
            <a:normAutofit fontScale="90000"/>
          </a:bodyPr>
          <a:lstStyle/>
          <a:p>
            <a:pPr eaLnBrk="1" fontAlgn="auto" hangingPunct="1">
              <a:spcAft>
                <a:spcPts val="0"/>
              </a:spcAft>
              <a:defRPr/>
            </a:pPr>
            <a:r>
              <a:rPr lang="en-GB" dirty="0"/>
              <a:t>Business development and planning</a:t>
            </a:r>
          </a:p>
        </p:txBody>
      </p:sp>
      <p:sp>
        <p:nvSpPr>
          <p:cNvPr id="21506" name="Content Placeholder 2"/>
          <p:cNvSpPr>
            <a:spLocks noGrp="1"/>
          </p:cNvSpPr>
          <p:nvPr>
            <p:ph idx="1"/>
          </p:nvPr>
        </p:nvSpPr>
        <p:spPr/>
        <p:txBody>
          <a:bodyPr/>
          <a:lstStyle/>
          <a:p>
            <a:pPr eaLnBrk="1" hangingPunct="1"/>
            <a:endParaRPr lang="en-GB" smtClean="0"/>
          </a:p>
          <a:p>
            <a:pPr eaLnBrk="1" hangingPunct="1"/>
            <a:r>
              <a:rPr lang="en-GB" smtClean="0"/>
              <a:t>Is there a viable business? An asset to develop?</a:t>
            </a:r>
          </a:p>
          <a:p>
            <a:pPr eaLnBrk="1" hangingPunct="1"/>
            <a:r>
              <a:rPr lang="en-GB" smtClean="0"/>
              <a:t>What finances are needed to make a viable business?</a:t>
            </a:r>
          </a:p>
          <a:p>
            <a:pPr eaLnBrk="1" hangingPunct="1"/>
            <a:r>
              <a:rPr lang="en-GB" smtClean="0"/>
              <a:t>What sources are there for this finance? At what cost?</a:t>
            </a:r>
          </a:p>
          <a:p>
            <a:pPr eaLnBrk="1" hangingPunct="1"/>
            <a:r>
              <a:rPr lang="en-GB" smtClean="0"/>
              <a:t>Are there any troops? How strong is community support?</a:t>
            </a:r>
          </a:p>
          <a:p>
            <a:pPr eaLnBrk="1" hangingPunct="1"/>
            <a:r>
              <a:rPr lang="en-GB" smtClean="0"/>
              <a:t>How will the business be managed?</a:t>
            </a:r>
          </a:p>
          <a:p>
            <a:pPr eaLnBrk="1" hangingPunct="1"/>
            <a:endParaRPr lang="en-GB"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Raising Finance/funding</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GB" dirty="0"/>
              <a:t>Development of business plan and indicative financial forecasts with sources of finance/funding: </a:t>
            </a:r>
          </a:p>
          <a:p>
            <a:pPr marL="640080" lvl="1" indent="-246888" eaLnBrk="1" fontAlgn="auto" hangingPunct="1">
              <a:spcAft>
                <a:spcPts val="0"/>
              </a:spcAft>
              <a:buFont typeface="Wingdings 2"/>
              <a:buChar char=""/>
              <a:defRPr/>
            </a:pPr>
            <a:r>
              <a:rPr lang="en-GB" dirty="0"/>
              <a:t>Community </a:t>
            </a:r>
            <a:r>
              <a:rPr lang="en-GB" dirty="0" smtClean="0"/>
              <a:t>shares – Yes. Based on previous examples, aiming for 50% of the funds needed.</a:t>
            </a:r>
            <a:endParaRPr lang="en-GB" dirty="0"/>
          </a:p>
          <a:p>
            <a:pPr marL="640080" lvl="1" indent="-246888" eaLnBrk="1" fontAlgn="auto" hangingPunct="1">
              <a:spcAft>
                <a:spcPts val="0"/>
              </a:spcAft>
              <a:buFont typeface="Wingdings 2"/>
              <a:buChar char=""/>
              <a:defRPr/>
            </a:pPr>
            <a:r>
              <a:rPr lang="en-GB" dirty="0" smtClean="0"/>
              <a:t>Grants - return for time taken to apply not persuasive. State Aid Rules.</a:t>
            </a:r>
            <a:endParaRPr lang="en-GB" dirty="0"/>
          </a:p>
          <a:p>
            <a:pPr marL="640080" lvl="1" indent="-246888" eaLnBrk="1" fontAlgn="auto" hangingPunct="1">
              <a:spcAft>
                <a:spcPts val="0"/>
              </a:spcAft>
              <a:buFont typeface="Wingdings 2"/>
              <a:buChar char=""/>
              <a:defRPr/>
            </a:pPr>
            <a:r>
              <a:rPr lang="en-GB" dirty="0" smtClean="0"/>
              <a:t>Loans- likely sources explored. Expensive- interest of between 7-10%. Risk assessment and due diligence.</a:t>
            </a:r>
            <a:endParaRPr lang="en-GB" dirty="0"/>
          </a:p>
          <a:p>
            <a:pPr marL="640080" lvl="1" indent="-246888" eaLnBrk="1" fontAlgn="auto" hangingPunct="1">
              <a:spcAft>
                <a:spcPts val="0"/>
              </a:spcAft>
              <a:buFont typeface="Wingdings 2"/>
              <a:buChar char=""/>
              <a:defRPr/>
            </a:pPr>
            <a:r>
              <a:rPr lang="en-GB" dirty="0"/>
              <a:t>Spreading investment over </a:t>
            </a:r>
            <a:r>
              <a:rPr lang="en-GB" dirty="0" smtClean="0"/>
              <a:t>time – negotiate favourable heads of terms with CEC re lease payments. Long term lease (50 years +)</a:t>
            </a:r>
            <a:endParaRPr lang="en-GB" dirty="0"/>
          </a:p>
          <a:p>
            <a:pPr marL="274320" indent="-274320" eaLnBrk="1" fontAlgn="auto" hangingPunct="1">
              <a:spcAft>
                <a:spcPts val="0"/>
              </a:spcAft>
              <a:buClr>
                <a:schemeClr val="accent3"/>
              </a:buClr>
              <a:buFont typeface="Wingdings 2"/>
              <a:buChar char=""/>
              <a:defRPr/>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GB" smtClean="0"/>
              <a:t>Legal and Governance</a:t>
            </a:r>
          </a:p>
        </p:txBody>
      </p:sp>
      <p:sp>
        <p:nvSpPr>
          <p:cNvPr id="23554" name="Content Placeholder 2"/>
          <p:cNvSpPr>
            <a:spLocks noGrp="1"/>
          </p:cNvSpPr>
          <p:nvPr>
            <p:ph idx="1"/>
          </p:nvPr>
        </p:nvSpPr>
        <p:spPr/>
        <p:txBody>
          <a:bodyPr/>
          <a:lstStyle/>
          <a:p>
            <a:pPr eaLnBrk="1" hangingPunct="1"/>
            <a:r>
              <a:rPr lang="en-GB" smtClean="0"/>
              <a:t>What legal structures are available?</a:t>
            </a:r>
          </a:p>
          <a:p>
            <a:pPr lvl="1" eaLnBrk="1" hangingPunct="1"/>
            <a:r>
              <a:rPr lang="en-GB" smtClean="0"/>
              <a:t>Company Limited by Guarantee</a:t>
            </a:r>
          </a:p>
          <a:p>
            <a:pPr lvl="1" eaLnBrk="1" hangingPunct="1"/>
            <a:r>
              <a:rPr lang="en-GB" smtClean="0"/>
              <a:t>Community Interest Company</a:t>
            </a:r>
          </a:p>
          <a:p>
            <a:pPr lvl="1" eaLnBrk="1" hangingPunct="1"/>
            <a:r>
              <a:rPr lang="en-GB" smtClean="0"/>
              <a:t>Industrial and Provident Society</a:t>
            </a:r>
          </a:p>
          <a:p>
            <a:pPr eaLnBrk="1" hangingPunct="1"/>
            <a:r>
              <a:rPr lang="en-GB" smtClean="0"/>
              <a:t>What governance arrangements?</a:t>
            </a:r>
          </a:p>
          <a:p>
            <a:pPr lvl="1" eaLnBrk="1" hangingPunct="1"/>
            <a:r>
              <a:rPr lang="en-GB" smtClean="0"/>
              <a:t>Who will be the members?</a:t>
            </a:r>
          </a:p>
          <a:p>
            <a:pPr lvl="1" eaLnBrk="1" hangingPunct="1"/>
            <a:r>
              <a:rPr lang="en-GB" smtClean="0"/>
              <a:t>Who will be the board</a:t>
            </a:r>
          </a:p>
          <a:p>
            <a:pPr lvl="1" eaLnBrk="1" hangingPunct="1"/>
            <a:r>
              <a:rPr lang="en-GB" smtClean="0"/>
              <a:t>How will the board be accountable to the community?</a:t>
            </a:r>
          </a:p>
          <a:p>
            <a:pPr eaLnBrk="1" hangingPunct="1"/>
            <a:endParaRPr lang="en-GB"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3278</TotalTime>
  <Words>2427</Words>
  <Application>Microsoft Office PowerPoint</Application>
  <PresentationFormat>On-screen Show (4:3)</PresentationFormat>
  <Paragraphs>448</Paragraphs>
  <Slides>49</Slides>
  <Notes>1</Notes>
  <HiddenSlides>0</HiddenSlides>
  <MMClips>0</MMClips>
  <ScaleCrop>false</ScaleCrop>
  <HeadingPairs>
    <vt:vector size="8" baseType="variant">
      <vt:variant>
        <vt:lpstr>Fonts Used</vt:lpstr>
      </vt:variant>
      <vt:variant>
        <vt:i4>6</vt:i4>
      </vt:variant>
      <vt:variant>
        <vt:lpstr>Design Template</vt:lpstr>
      </vt:variant>
      <vt:variant>
        <vt:i4>5</vt:i4>
      </vt:variant>
      <vt:variant>
        <vt:lpstr>Embedded OLE Servers</vt:lpstr>
      </vt:variant>
      <vt:variant>
        <vt:i4>1</vt:i4>
      </vt:variant>
      <vt:variant>
        <vt:lpstr>Slide Titles</vt:lpstr>
      </vt:variant>
      <vt:variant>
        <vt:i4>49</vt:i4>
      </vt:variant>
    </vt:vector>
  </HeadingPairs>
  <TitlesOfParts>
    <vt:vector size="61" baseType="lpstr">
      <vt:lpstr>Arial</vt:lpstr>
      <vt:lpstr>Calibri</vt:lpstr>
      <vt:lpstr>Constantia</vt:lpstr>
      <vt:lpstr>Wingdings 2</vt:lpstr>
      <vt:lpstr>Helvetica Neue</vt:lpstr>
      <vt:lpstr>Cambria</vt:lpstr>
      <vt:lpstr>Flow</vt:lpstr>
      <vt:lpstr>Flow</vt:lpstr>
      <vt:lpstr>Flow</vt:lpstr>
      <vt:lpstr>Flow</vt:lpstr>
      <vt:lpstr>Flow</vt:lpstr>
      <vt:lpstr>Chart</vt:lpstr>
      <vt:lpstr>Slide 1</vt:lpstr>
      <vt:lpstr>Slide 2</vt:lpstr>
      <vt:lpstr>Slide 3</vt:lpstr>
      <vt:lpstr>To Dream a Dream</vt:lpstr>
      <vt:lpstr>We were inspired by</vt:lpstr>
      <vt:lpstr>Presentation Structure</vt:lpstr>
      <vt:lpstr>Business development and planning</vt:lpstr>
      <vt:lpstr>Raising Finance/funding</vt:lpstr>
      <vt:lpstr>Legal and Governance</vt:lpstr>
      <vt:lpstr>Companies - Pluses</vt:lpstr>
      <vt:lpstr>Companies - Minuses</vt:lpstr>
      <vt:lpstr>Community Interest Company</vt:lpstr>
      <vt:lpstr>Community Interest Companies - Pluses</vt:lpstr>
      <vt:lpstr>Community Interest Companies - Minuses</vt:lpstr>
      <vt:lpstr>Industrial and Provident Society</vt:lpstr>
      <vt:lpstr>Industrial and Provident Societies - pluses</vt:lpstr>
      <vt:lpstr>Industrial and Provident Societies - minuses</vt:lpstr>
      <vt:lpstr>Industrial and Provident Society shares compared with Company shares</vt:lpstr>
      <vt:lpstr>A Note on Bonds</vt:lpstr>
      <vt:lpstr>Unique features of IPS  withdrawable share capital </vt:lpstr>
      <vt:lpstr>Marketing and Promotion</vt:lpstr>
      <vt:lpstr>Slide 22</vt:lpstr>
      <vt:lpstr>Slide 23</vt:lpstr>
      <vt:lpstr>Slide 24</vt:lpstr>
      <vt:lpstr>Slide 25</vt:lpstr>
      <vt:lpstr>Numerical Summary</vt:lpstr>
      <vt:lpstr>Why do this?</vt:lpstr>
      <vt:lpstr>How can we have income reassurance?</vt:lpstr>
      <vt:lpstr>The 4 Rubber Ducks to line up</vt:lpstr>
      <vt:lpstr>Community Energy Scotland</vt:lpstr>
      <vt:lpstr>Harlaw Hydro Ltd</vt:lpstr>
      <vt:lpstr>What structure would work best?</vt:lpstr>
      <vt:lpstr>What about a Golden Share?</vt:lpstr>
      <vt:lpstr>“I don’t want a Co-op!”</vt:lpstr>
      <vt:lpstr>A Robust Set of Transparent Rules</vt:lpstr>
      <vt:lpstr>Funding the Project – Plan A</vt:lpstr>
      <vt:lpstr>Commercial Loan Options</vt:lpstr>
      <vt:lpstr>Finally ….We launched</vt:lpstr>
      <vt:lpstr>Slide 39</vt:lpstr>
      <vt:lpstr>The Harlaw Hydro Share Offer</vt:lpstr>
      <vt:lpstr>Level of Interest to Shareholders</vt:lpstr>
      <vt:lpstr>Slide 42</vt:lpstr>
      <vt:lpstr>Why Did people  Invest?</vt:lpstr>
      <vt:lpstr>SEIS Example</vt:lpstr>
      <vt:lpstr>Who are our investors?</vt:lpstr>
      <vt:lpstr>Slide 46</vt:lpstr>
      <vt:lpstr>What have we spent to get here?</vt:lpstr>
      <vt:lpstr>Now that we have the money…..</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FOTA2</dc:creator>
  <cp:lastModifiedBy>jo</cp:lastModifiedBy>
  <cp:revision>111</cp:revision>
  <dcterms:created xsi:type="dcterms:W3CDTF">2013-03-19T17:41:12Z</dcterms:created>
  <dcterms:modified xsi:type="dcterms:W3CDTF">2013-09-13T12:25:49Z</dcterms:modified>
</cp:coreProperties>
</file>