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9" r:id="rId13"/>
    <p:sldId id="310" r:id="rId14"/>
    <p:sldId id="312" r:id="rId15"/>
    <p:sldId id="313" r:id="rId16"/>
    <p:sldId id="314" r:id="rId17"/>
    <p:sldId id="308" r:id="rId18"/>
    <p:sldId id="269" r:id="rId1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444"/>
    <a:srgbClr val="372A50"/>
    <a:srgbClr val="007C85"/>
    <a:srgbClr val="413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3" d="100"/>
          <a:sy n="73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16" y="-114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712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8" y="0"/>
            <a:ext cx="2951163" cy="497126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AF89CF05-797F-4CE7-9261-B051E1540D20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6"/>
            <a:ext cx="5448300" cy="4474131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3" cy="49712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8" y="9443663"/>
            <a:ext cx="2951163" cy="497126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BACA5155-D073-4B5B-AB9C-58F9391D55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1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A5155-D073-4B5B-AB9C-58F9391D5524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131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52936"/>
            <a:ext cx="7772400" cy="1512168"/>
          </a:xfrm>
        </p:spPr>
        <p:txBody>
          <a:bodyPr anchor="t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3568" y="4534272"/>
            <a:ext cx="7776864" cy="766936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of presenter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BP_rev_WH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67944" y="44624"/>
            <a:ext cx="4837500" cy="154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7772400" cy="2088232"/>
          </a:xfrm>
        </p:spPr>
        <p:txBody>
          <a:bodyPr anchor="t">
            <a:normAutofit/>
          </a:bodyPr>
          <a:lstStyle>
            <a:lvl1pPr>
              <a:defRPr sz="2400">
                <a:solidFill>
                  <a:srgbClr val="4131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64656" y="3499404"/>
            <a:ext cx="6400800" cy="418451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rgbClr val="4131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Slide">
    <p:bg>
      <p:bgPr>
        <a:solidFill>
          <a:srgbClr val="4131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251520" y="3140968"/>
            <a:ext cx="842493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3429000"/>
            <a:ext cx="7772400" cy="2232248"/>
          </a:xfrm>
        </p:spPr>
        <p:txBody>
          <a:bodyPr anchor="t"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+44 Direct Dial</a:t>
            </a:r>
            <a:br>
              <a:rPr lang="en-US" dirty="0" smtClean="0"/>
            </a:br>
            <a:r>
              <a:rPr lang="en-US" dirty="0" smtClean="0"/>
              <a:t>+44 Mobile</a:t>
            </a:r>
            <a:br>
              <a:rPr lang="en-US" dirty="0" smtClean="0"/>
            </a:br>
            <a:r>
              <a:rPr lang="en-US" dirty="0" smtClean="0"/>
              <a:t>Email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520" y="2780928"/>
            <a:ext cx="6400800" cy="418451"/>
          </a:xfrm>
        </p:spPr>
        <p:txBody>
          <a:bodyPr>
            <a:normAutofit/>
          </a:bodyPr>
          <a:lstStyle>
            <a:lvl1pPr marL="0" indent="0" algn="l">
              <a:buNone/>
              <a:defRPr sz="24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Get in touch</a:t>
            </a:r>
            <a:endParaRPr lang="en-GB" dirty="0"/>
          </a:p>
        </p:txBody>
      </p:sp>
      <p:pic>
        <p:nvPicPr>
          <p:cNvPr id="11" name="Picture 10" descr="BP_rev_WH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67944" y="44624"/>
            <a:ext cx="4837500" cy="154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 Contact Slide">
    <p:bg>
      <p:bgPr>
        <a:solidFill>
          <a:srgbClr val="007C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1520" y="2780928"/>
            <a:ext cx="6400800" cy="418451"/>
          </a:xfrm>
        </p:spPr>
        <p:txBody>
          <a:bodyPr>
            <a:normAutofit/>
          </a:bodyPr>
          <a:lstStyle>
            <a:lvl1pPr marL="0" indent="0" algn="l">
              <a:buNone/>
              <a:defRPr sz="24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Get in touch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3429000"/>
            <a:ext cx="7772400" cy="2232248"/>
          </a:xfrm>
        </p:spPr>
        <p:txBody>
          <a:bodyPr anchor="t"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+44 Direct Dial</a:t>
            </a:r>
            <a:br>
              <a:rPr lang="en-US" dirty="0" smtClean="0"/>
            </a:br>
            <a:r>
              <a:rPr lang="en-US" dirty="0" smtClean="0"/>
              <a:t>+44 Mobile</a:t>
            </a:r>
            <a:br>
              <a:rPr lang="en-US" dirty="0" smtClean="0"/>
            </a:br>
            <a:r>
              <a:rPr lang="en-US" dirty="0" smtClean="0"/>
              <a:t>Email</a:t>
            </a:r>
          </a:p>
        </p:txBody>
      </p:sp>
      <p:pic>
        <p:nvPicPr>
          <p:cNvPr id="11" name="Picture 10" descr="BP_rev_WH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67944" y="44624"/>
            <a:ext cx="4837500" cy="154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estion Slide">
    <p:bg>
      <p:bgPr>
        <a:solidFill>
          <a:srgbClr val="4131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7" name="Group 10"/>
          <p:cNvGrpSpPr>
            <a:grpSpLocks/>
          </p:cNvGrpSpPr>
          <p:nvPr userDrawn="1"/>
        </p:nvGrpSpPr>
        <p:grpSpPr bwMode="auto">
          <a:xfrm>
            <a:off x="285750" y="2428875"/>
            <a:ext cx="4643438" cy="3643313"/>
            <a:chOff x="285720" y="2428868"/>
            <a:chExt cx="4643470" cy="3643338"/>
          </a:xfrm>
        </p:grpSpPr>
        <p:cxnSp>
          <p:nvCxnSpPr>
            <p:cNvPr id="8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392877" y="3107529"/>
              <a:ext cx="3643338" cy="2286016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TextBox 12"/>
            <p:cNvSpPr txBox="1">
              <a:spLocks noChangeArrowheads="1"/>
            </p:cNvSpPr>
            <p:nvPr/>
          </p:nvSpPr>
          <p:spPr bwMode="auto">
            <a:xfrm>
              <a:off x="285720" y="3184524"/>
              <a:ext cx="1857388" cy="2400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  <p:sp>
          <p:nvSpPr>
            <p:cNvPr id="10" name="TextBox 13"/>
            <p:cNvSpPr txBox="1">
              <a:spLocks noChangeArrowheads="1"/>
            </p:cNvSpPr>
            <p:nvPr/>
          </p:nvSpPr>
          <p:spPr bwMode="auto">
            <a:xfrm>
              <a:off x="3000364" y="3184524"/>
              <a:ext cx="1928826" cy="2400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pic>
        <p:nvPicPr>
          <p:cNvPr id="13" name="Picture 12" descr="BP_rev_WH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67944" y="44624"/>
            <a:ext cx="4837500" cy="154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 Question Slide">
    <p:bg>
      <p:bgPr>
        <a:solidFill>
          <a:srgbClr val="007C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Group 10"/>
          <p:cNvGrpSpPr>
            <a:grpSpLocks/>
          </p:cNvGrpSpPr>
          <p:nvPr userDrawn="1"/>
        </p:nvGrpSpPr>
        <p:grpSpPr bwMode="auto">
          <a:xfrm>
            <a:off x="285750" y="2428875"/>
            <a:ext cx="4643438" cy="3643313"/>
            <a:chOff x="285720" y="2428868"/>
            <a:chExt cx="4643470" cy="3643338"/>
          </a:xfrm>
        </p:grpSpPr>
        <p:cxnSp>
          <p:nvCxnSpPr>
            <p:cNvPr id="8" name="Straight Connector 11"/>
            <p:cNvCxnSpPr>
              <a:cxnSpLocks noChangeShapeType="1"/>
            </p:cNvCxnSpPr>
            <p:nvPr/>
          </p:nvCxnSpPr>
          <p:spPr bwMode="auto">
            <a:xfrm rot="16200000" flipH="1">
              <a:off x="392877" y="3107529"/>
              <a:ext cx="3643338" cy="2286016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9" name="TextBox 12"/>
            <p:cNvSpPr txBox="1">
              <a:spLocks noChangeArrowheads="1"/>
            </p:cNvSpPr>
            <p:nvPr/>
          </p:nvSpPr>
          <p:spPr bwMode="auto">
            <a:xfrm>
              <a:off x="285720" y="3184524"/>
              <a:ext cx="1857388" cy="2400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  <p:sp>
          <p:nvSpPr>
            <p:cNvPr id="10" name="TextBox 13"/>
            <p:cNvSpPr txBox="1">
              <a:spLocks noChangeArrowheads="1"/>
            </p:cNvSpPr>
            <p:nvPr/>
          </p:nvSpPr>
          <p:spPr bwMode="auto">
            <a:xfrm>
              <a:off x="3000364" y="3184524"/>
              <a:ext cx="1928826" cy="2400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5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pic>
        <p:nvPicPr>
          <p:cNvPr id="13" name="Picture 12" descr="BP_rev_WH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67944" y="44624"/>
            <a:ext cx="4837500" cy="154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e Title Slide">
    <p:bg>
      <p:bgPr>
        <a:solidFill>
          <a:srgbClr val="007C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7772400" cy="1512168"/>
          </a:xfrm>
        </p:spPr>
        <p:txBody>
          <a:bodyPr anchor="t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3568" y="4534272"/>
            <a:ext cx="7776864" cy="76693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 descr="BP_rev_WH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67944" y="44624"/>
            <a:ext cx="4837500" cy="154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 anchor="t"/>
          <a:lstStyle>
            <a:lvl1pPr algn="l">
              <a:defRPr sz="3200">
                <a:solidFill>
                  <a:srgbClr val="4131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41315E"/>
                </a:solidFill>
                <a:latin typeface="+mj-lt"/>
              </a:defRPr>
            </a:lvl1pPr>
            <a:lvl2pPr>
              <a:defRPr sz="2800">
                <a:solidFill>
                  <a:srgbClr val="41315E"/>
                </a:solidFill>
                <a:latin typeface="+mj-lt"/>
              </a:defRPr>
            </a:lvl2pPr>
            <a:lvl3pPr>
              <a:defRPr sz="2800">
                <a:solidFill>
                  <a:srgbClr val="41315E"/>
                </a:solidFill>
                <a:latin typeface="+mj-lt"/>
              </a:defRPr>
            </a:lvl3pPr>
            <a:lvl4pPr>
              <a:defRPr sz="2800">
                <a:solidFill>
                  <a:srgbClr val="41315E"/>
                </a:solidFill>
                <a:latin typeface="+mj-lt"/>
              </a:defRPr>
            </a:lvl4pPr>
            <a:lvl5pPr>
              <a:defRPr sz="2800">
                <a:solidFill>
                  <a:srgbClr val="41315E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P Purple on transparent background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948264" y="260648"/>
            <a:ext cx="2160240" cy="6709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191A7-D145-4413-ABBC-942416D0D823}" type="datetimeFigureOut">
              <a:rPr lang="en-GB" smtClean="0"/>
              <a:pPr/>
              <a:t>29/08/2013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FD2DC-2F0C-4DEA-ABD1-FB0302D60D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  <p:sldLayoutId id="2147483663" r:id="rId14"/>
    <p:sldLayoutId id="2147483666" r:id="rId15"/>
    <p:sldLayoutId id="2147483668" r:id="rId16"/>
    <p:sldLayoutId id="2147483669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F244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F244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244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F244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244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rgbClr val="2F244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DTAS Annual Conference 2013</a:t>
            </a:r>
            <a:br>
              <a:rPr lang="en-GB" smtClean="0"/>
            </a:b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TRADING AND CHARITABLE STATUS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mtClean="0"/>
              <a:t>Stephen Phillips</a:t>
            </a:r>
          </a:p>
          <a:p>
            <a:r>
              <a:rPr lang="en-GB" smtClean="0"/>
              <a:t>Head of Third Sector Team</a:t>
            </a:r>
          </a:p>
          <a:p>
            <a:pPr lvl="0"/>
            <a:r>
              <a:rPr lang="en-GB" smtClean="0"/>
              <a:t>stephen.phillips@burnesspaull.com</a:t>
            </a:r>
          </a:p>
          <a:p>
            <a:endParaRPr lang="en-GB" smtClean="0"/>
          </a:p>
          <a:p>
            <a:endParaRPr lang="en-GB" smtClean="0"/>
          </a:p>
          <a:p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3568" y="5661248"/>
            <a:ext cx="7776864" cy="550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i="1" dirty="0" smtClean="0">
                <a:solidFill>
                  <a:schemeClr val="bg1"/>
                </a:solidFill>
              </a:rPr>
              <a:t>2 September 2013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24000" y="187200"/>
            <a:ext cx="2895600" cy="1082739"/>
          </a:xfrm>
          <a:prstGeom prst="rect">
            <a:avLst/>
          </a:prstGeom>
          <a:noFill/>
        </p:spPr>
        <p:txBody>
          <a:bodyPr vert="horz" lIns="91440" tIns="45720" rIns="91440" bIns="45720" rtlCol="0"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Aberdeen</a:t>
            </a:r>
            <a:b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Edinburgh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Glasgow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Other points</a:t>
            </a:r>
          </a:p>
          <a:p>
            <a:r>
              <a:rPr lang="en-GB" dirty="0" smtClean="0"/>
              <a:t>Certain activities may fall within the primary purpose exemption as an ancillary trade </a:t>
            </a:r>
            <a:r>
              <a:rPr lang="en-GB" dirty="0" err="1" smtClean="0"/>
              <a:t>eg</a:t>
            </a:r>
            <a:r>
              <a:rPr lang="en-GB" dirty="0" smtClean="0"/>
              <a:t> a cafe within a museum with no direct access from the street</a:t>
            </a:r>
          </a:p>
          <a:p>
            <a:r>
              <a:rPr lang="en-GB" dirty="0" smtClean="0"/>
              <a:t>Income from a lease (where minimal landlord services are supplied) is not trading income, and falls with the charities tax exemptions</a:t>
            </a:r>
          </a:p>
          <a:p>
            <a:r>
              <a:rPr lang="en-GB" i="1" dirty="0" smtClean="0"/>
              <a:t>But </a:t>
            </a:r>
            <a:r>
              <a:rPr lang="en-GB" dirty="0" smtClean="0"/>
              <a:t>income from hiring out rooms (unless primary purpose) will not fall within the charities tax exemptions – other than (possibly) the small trading exemption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Other points (cont)</a:t>
            </a:r>
          </a:p>
          <a:p>
            <a:r>
              <a:rPr lang="en-GB" dirty="0" smtClean="0"/>
              <a:t>Charities are exempt from capital gains tax</a:t>
            </a:r>
          </a:p>
          <a:p>
            <a:r>
              <a:rPr lang="en-GB" i="1" dirty="0" smtClean="0"/>
              <a:t>But</a:t>
            </a:r>
            <a:r>
              <a:rPr lang="en-GB" dirty="0" smtClean="0"/>
              <a:t> that exemption will not apply where the charity is essentially acting as a commercial property developer</a:t>
            </a:r>
          </a:p>
          <a:p>
            <a:r>
              <a:rPr lang="en-GB" dirty="0" smtClean="0"/>
              <a:t>Sale of donated goods is normally not a trade, so usually exempt from tax</a:t>
            </a:r>
          </a:p>
          <a:p>
            <a:r>
              <a:rPr lang="en-GB" dirty="0" smtClean="0"/>
              <a:t>Special rules apply in relation to fundraising events</a:t>
            </a:r>
          </a:p>
          <a:p>
            <a:r>
              <a:rPr lang="en-GB" dirty="0" smtClean="0"/>
              <a:t>Sponsorship arrangements may or may not be exempt from tax – depending on what benefits are received by the sponsor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Further issues </a:t>
            </a:r>
          </a:p>
          <a:p>
            <a:r>
              <a:rPr lang="en-GB" dirty="0" smtClean="0"/>
              <a:t>A trading activity that makes a </a:t>
            </a:r>
            <a:r>
              <a:rPr lang="en-GB" i="1" dirty="0" smtClean="0"/>
              <a:t>loss</a:t>
            </a:r>
            <a:r>
              <a:rPr lang="en-GB" dirty="0" smtClean="0"/>
              <a:t> can raise questions under charity law – use of charity funds to support non-charitable activities</a:t>
            </a:r>
          </a:p>
          <a:p>
            <a:r>
              <a:rPr lang="en-GB" dirty="0" smtClean="0"/>
              <a:t>Expenditure by a charitable development trust in setting up a trading activity </a:t>
            </a:r>
            <a:r>
              <a:rPr lang="en-GB" dirty="0" err="1" smtClean="0"/>
              <a:t>outwith</a:t>
            </a:r>
            <a:r>
              <a:rPr lang="en-GB" dirty="0" smtClean="0"/>
              <a:t> the two main tax exemptions could (in theory) attract a tax charge on an equivalent amount of income</a:t>
            </a:r>
          </a:p>
          <a:p>
            <a:r>
              <a:rPr lang="en-GB" dirty="0" smtClean="0"/>
              <a:t>VAT implications should be checked out in each case</a:t>
            </a:r>
          </a:p>
          <a:p>
            <a:r>
              <a:rPr lang="en-GB" dirty="0" smtClean="0"/>
              <a:t>There may be advantages – over and above tax reasons – that make a subsidiary company attractive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Subsidiary company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SzPts val="2800"/>
              <a:buFont typeface="Arial"/>
              <a:buChar char="•"/>
            </a:pPr>
            <a:r>
              <a:rPr lang="en-GB" dirty="0" smtClean="0"/>
              <a:t>A subsidiary company can carry on trading activities that the development trust (due to charitable status) is unable to carry on itself </a:t>
            </a:r>
          </a:p>
          <a:p>
            <a:pPr>
              <a:buSzPts val="2800"/>
              <a:buFont typeface="Arial"/>
              <a:buChar char="•"/>
            </a:pPr>
            <a:r>
              <a:rPr lang="en-GB" dirty="0" smtClean="0"/>
              <a:t>Board of subsidiary is normally smaller than main board, and made up mainly of people with commercial expertise</a:t>
            </a:r>
          </a:p>
          <a:p>
            <a:pPr>
              <a:buSzPts val="2800"/>
              <a:buFont typeface="Arial"/>
              <a:buChar char="•"/>
            </a:pPr>
            <a:r>
              <a:rPr lang="en-GB" dirty="0" smtClean="0"/>
              <a:t>Subsidiary can be a separate focus for funding and security arrangements</a:t>
            </a:r>
          </a:p>
          <a:p>
            <a:pPr>
              <a:buSzPts val="2800"/>
              <a:buFont typeface="Arial"/>
              <a:buChar char="•"/>
            </a:pPr>
            <a:r>
              <a:rPr lang="en-GB" dirty="0" smtClean="0"/>
              <a:t>There are checks and balances in the corporate structure of the subsidiary which bolt it to the development trust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Subsidiary company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SzPts val="2600"/>
              <a:buFont typeface="Arial"/>
              <a:buChar char="•"/>
            </a:pPr>
            <a:r>
              <a:rPr lang="en-GB" dirty="0" smtClean="0"/>
              <a:t>Subsidiary’s own board has primary responsibility for the subsidiary company’s operations</a:t>
            </a:r>
          </a:p>
          <a:p>
            <a:pPr>
              <a:buSzPts val="2600"/>
              <a:buFont typeface="Arial"/>
              <a:buChar char="•"/>
            </a:pPr>
            <a:r>
              <a:rPr lang="en-GB" dirty="0" smtClean="0"/>
              <a:t>Development trust retains ultimate control, as it holds 100% of the voting shares in the subsidiary </a:t>
            </a:r>
            <a:r>
              <a:rPr lang="en-GB" dirty="0" err="1" smtClean="0"/>
              <a:t>eg</a:t>
            </a:r>
            <a:r>
              <a:rPr lang="en-GB" dirty="0" smtClean="0"/>
              <a:t>:</a:t>
            </a:r>
          </a:p>
          <a:p>
            <a:pPr lvl="1">
              <a:buSzPts val="2600"/>
              <a:buFont typeface="Arial"/>
              <a:buChar char="•"/>
            </a:pPr>
            <a:r>
              <a:rPr lang="en-GB" dirty="0" smtClean="0"/>
              <a:t>power to appoint/remove the directors of the subsidiary</a:t>
            </a:r>
          </a:p>
          <a:p>
            <a:pPr lvl="1">
              <a:buSzPts val="2600"/>
              <a:buFont typeface="Arial"/>
              <a:buChar char="•"/>
            </a:pPr>
            <a:r>
              <a:rPr lang="en-GB" dirty="0" smtClean="0"/>
              <a:t>power to alter the subsidiary’s articles of association</a:t>
            </a:r>
          </a:p>
          <a:p>
            <a:pPr>
              <a:buSzPts val="2600"/>
              <a:buFont typeface="Arial"/>
              <a:buChar char="•"/>
            </a:pPr>
            <a:r>
              <a:rPr lang="en-GB" dirty="0" smtClean="0"/>
              <a:t>Typically, the subsidiary’s annual business plan requires to be approved by the board of the development trust</a:t>
            </a:r>
          </a:p>
          <a:p>
            <a:pPr>
              <a:buSzPts val="2800"/>
              <a:buFont typeface="Arial"/>
              <a:buChar char="•"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Subsidiary company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>
              <a:buSzPts val="2600"/>
              <a:buFont typeface="Arial"/>
              <a:buChar char="•"/>
            </a:pPr>
            <a:r>
              <a:rPr lang="en-GB" dirty="0" smtClean="0"/>
              <a:t>Subsidiary’s profits would normally be taxable – but gift aid is used to draw off profits to the development trust </a:t>
            </a:r>
          </a:p>
          <a:p>
            <a:pPr>
              <a:buSzPts val="2600"/>
              <a:buFont typeface="Arial"/>
              <a:buChar char="•"/>
            </a:pPr>
            <a:r>
              <a:rPr lang="en-GB" dirty="0" smtClean="0"/>
              <a:t>If subsidiary has </a:t>
            </a:r>
            <a:r>
              <a:rPr lang="en-GB" dirty="0" err="1" smtClean="0"/>
              <a:t>eg</a:t>
            </a:r>
            <a:r>
              <a:rPr lang="en-GB" dirty="0" smtClean="0"/>
              <a:t> £100,000 profits:</a:t>
            </a:r>
          </a:p>
          <a:p>
            <a:pPr lvl="1">
              <a:buSzPts val="2600"/>
              <a:buFont typeface="Arial"/>
              <a:buChar char="•"/>
            </a:pPr>
            <a:r>
              <a:rPr lang="en-GB" dirty="0" smtClean="0"/>
              <a:t>gift aid payment to development trust of £95,000</a:t>
            </a:r>
          </a:p>
          <a:p>
            <a:pPr lvl="1">
              <a:buSzPts val="2600"/>
              <a:buFont typeface="Arial"/>
              <a:buChar char="•"/>
            </a:pPr>
            <a:r>
              <a:rPr lang="en-GB" dirty="0" smtClean="0"/>
              <a:t>subsidiary pays tax on balance of £5,000</a:t>
            </a:r>
          </a:p>
          <a:p>
            <a:pPr lvl="1">
              <a:buSzPts val="2600"/>
              <a:buFont typeface="Arial"/>
              <a:buChar char="•"/>
            </a:pPr>
            <a:r>
              <a:rPr lang="en-GB" dirty="0" smtClean="0"/>
              <a:t>development trust has £95,000 to use for its charitable purposes</a:t>
            </a:r>
          </a:p>
          <a:p>
            <a:pPr>
              <a:buSzPts val="2600"/>
              <a:buFont typeface="Arial"/>
              <a:buChar char="•"/>
            </a:pPr>
            <a:endParaRPr lang="en-GB" dirty="0" smtClean="0"/>
          </a:p>
          <a:p>
            <a:pPr>
              <a:buSzPts val="2800"/>
              <a:buFont typeface="Arial"/>
              <a:buChar char="•"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Subsidiary company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SzPts val="2600"/>
              <a:buNone/>
            </a:pPr>
            <a:r>
              <a:rPr lang="en-GB" b="1" dirty="0" smtClean="0"/>
              <a:t>Points to note:</a:t>
            </a:r>
          </a:p>
          <a:p>
            <a:pPr>
              <a:buSzPts val="2600"/>
              <a:buFont typeface="Arial"/>
              <a:buChar char="•"/>
            </a:pPr>
            <a:r>
              <a:rPr lang="en-GB" dirty="0" smtClean="0"/>
              <a:t>Subsidiary needs to pay development trust for use of development trust’s staff, premises, equipment etc</a:t>
            </a:r>
          </a:p>
          <a:p>
            <a:pPr>
              <a:buSzPts val="2600"/>
              <a:buFont typeface="Arial"/>
              <a:buChar char="•"/>
            </a:pPr>
            <a:r>
              <a:rPr lang="en-GB" dirty="0" smtClean="0"/>
              <a:t>Development trust should not take on loans, grant securities etc to fund the subsidiary’s trading operations</a:t>
            </a:r>
          </a:p>
          <a:p>
            <a:pPr>
              <a:buSzPts val="2600"/>
              <a:buFont typeface="Arial"/>
              <a:buChar char="•"/>
            </a:pPr>
            <a:r>
              <a:rPr lang="en-GB" dirty="0" smtClean="0"/>
              <a:t>Payments by the development trust to the subsidiary could cause tax issues (as well as being problematic under charity law) unless:</a:t>
            </a:r>
          </a:p>
          <a:p>
            <a:pPr lvl="1">
              <a:buSzPts val="2600"/>
              <a:buFont typeface="Arial"/>
              <a:buChar char="•"/>
            </a:pPr>
            <a:r>
              <a:rPr lang="en-GB" dirty="0" smtClean="0"/>
              <a:t>they can be justified as a sound investment, with a reasonable return and proper security or</a:t>
            </a:r>
          </a:p>
          <a:p>
            <a:pPr lvl="1">
              <a:buSzPts val="2600"/>
              <a:buFont typeface="Arial"/>
              <a:buChar char="•"/>
            </a:pPr>
            <a:r>
              <a:rPr lang="en-GB" dirty="0" smtClean="0"/>
              <a:t>they are specifically earmarked for projects/initiatives which directly further the development trust’s purposes (and with outcomes being in line with amounts paid)</a:t>
            </a:r>
          </a:p>
          <a:p>
            <a:pPr lvl="1">
              <a:buSzPts val="2600"/>
              <a:buFont typeface="Arial"/>
              <a:buChar char="•"/>
            </a:pPr>
            <a:endParaRPr lang="en-GB" dirty="0" smtClean="0"/>
          </a:p>
          <a:p>
            <a:pPr>
              <a:buSzPts val="2600"/>
              <a:buFont typeface="Arial"/>
              <a:buChar char="•"/>
            </a:pPr>
            <a:endParaRPr lang="en-GB" dirty="0" smtClean="0"/>
          </a:p>
          <a:p>
            <a:pPr>
              <a:buSzPts val="2800"/>
              <a:buFont typeface="Arial"/>
              <a:buChar char="•"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the decisions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200" i="1" dirty="0" smtClean="0"/>
              <a:t>For a steering group setting up a new development trust </a:t>
            </a:r>
            <a:r>
              <a:rPr lang="en-GB" sz="2200" b="1" i="1" dirty="0" smtClean="0"/>
              <a:t>or</a:t>
            </a:r>
            <a:r>
              <a:rPr lang="en-GB" sz="2200" i="1" dirty="0" smtClean="0"/>
              <a:t> a board of an existing development trust considering a new trading operation.....</a:t>
            </a:r>
          </a:p>
          <a:p>
            <a:r>
              <a:rPr lang="en-GB" dirty="0" smtClean="0"/>
              <a:t>Identify each income-generating activity</a:t>
            </a:r>
          </a:p>
          <a:p>
            <a:r>
              <a:rPr lang="en-GB" dirty="0" smtClean="0"/>
              <a:t>Check against the two main exemptions – primary purpose/work mainly by beneficiaries</a:t>
            </a:r>
          </a:p>
          <a:p>
            <a:r>
              <a:rPr lang="en-GB" dirty="0" smtClean="0"/>
              <a:t>If neither, then consider if the anticipated income will fall below the small trading threshold (after adding in the income from other trading activities that fall </a:t>
            </a:r>
            <a:r>
              <a:rPr lang="en-GB" dirty="0" err="1" smtClean="0"/>
              <a:t>outwith</a:t>
            </a:r>
            <a:r>
              <a:rPr lang="en-GB" dirty="0" smtClean="0"/>
              <a:t> the two main exemptions)</a:t>
            </a:r>
          </a:p>
          <a:p>
            <a:r>
              <a:rPr lang="en-GB" dirty="0" smtClean="0"/>
              <a:t>If none of the above three exemptions apply, then consider use of a non-charitable trading subsidiary (or possibly an independent trading company ?)</a:t>
            </a:r>
          </a:p>
          <a:p>
            <a:r>
              <a:rPr lang="en-GB" i="1" dirty="0" smtClean="0"/>
              <a:t>Take advice </a:t>
            </a:r>
            <a:r>
              <a:rPr lang="en-GB" dirty="0" smtClean="0"/>
              <a:t>if not </a:t>
            </a:r>
            <a:r>
              <a:rPr lang="en-GB" dirty="0" err="1" smtClean="0"/>
              <a:t>clearcut</a:t>
            </a:r>
            <a:r>
              <a:rPr lang="en-GB" dirty="0" smtClean="0"/>
              <a:t> – and including accounting and VAT issues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Trading and charitable status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GB" dirty="0" smtClean="0"/>
              <a:t>Key principles</a:t>
            </a:r>
          </a:p>
          <a:p>
            <a:r>
              <a:rPr lang="en-GB" dirty="0" smtClean="0"/>
              <a:t>Using a subsidiary company</a:t>
            </a:r>
          </a:p>
          <a:p>
            <a:r>
              <a:rPr lang="en-GB" dirty="0" smtClean="0"/>
              <a:t>Making the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GB" dirty="0" smtClean="0"/>
              <a:t>Understanding the key principles round charity trading:</a:t>
            </a:r>
          </a:p>
          <a:p>
            <a:pPr lvl="1"/>
            <a:r>
              <a:rPr lang="en-GB" dirty="0" smtClean="0"/>
              <a:t>avoids unnecessary tax exposure</a:t>
            </a:r>
          </a:p>
          <a:p>
            <a:pPr lvl="1"/>
            <a:r>
              <a:rPr lang="en-GB" dirty="0" smtClean="0"/>
              <a:t>avoids risk of potential criticism/action by </a:t>
            </a:r>
            <a:r>
              <a:rPr lang="en-GB" dirty="0" err="1" smtClean="0"/>
              <a:t>OSCR</a:t>
            </a:r>
            <a:endParaRPr lang="en-GB" dirty="0" smtClean="0"/>
          </a:p>
          <a:p>
            <a:pPr lvl="1"/>
            <a:r>
              <a:rPr lang="en-GB" dirty="0" smtClean="0"/>
              <a:t>allows the development trust to move forward with new income-generating opportunities – tailoring a legal structure to fit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Main tax exemptions relevant to development trusts:</a:t>
            </a:r>
          </a:p>
          <a:p>
            <a:pPr lvl="1"/>
            <a:r>
              <a:rPr lang="en-GB" dirty="0" smtClean="0"/>
              <a:t>primary purpose trading</a:t>
            </a:r>
          </a:p>
          <a:p>
            <a:pPr lvl="1"/>
            <a:r>
              <a:rPr lang="en-GB" dirty="0" smtClean="0"/>
              <a:t>trading where the work is mainly carried out by beneficiaries</a:t>
            </a:r>
          </a:p>
          <a:p>
            <a:pPr lvl="1"/>
            <a:r>
              <a:rPr lang="en-GB" dirty="0" smtClean="0"/>
              <a:t>small trading exemption</a:t>
            </a:r>
          </a:p>
          <a:p>
            <a:pPr lvl="1">
              <a:buNone/>
            </a:pPr>
            <a:r>
              <a:rPr lang="en-GB" i="1" dirty="0" smtClean="0"/>
              <a:t>plus</a:t>
            </a:r>
          </a:p>
          <a:p>
            <a:pPr lvl="1"/>
            <a:r>
              <a:rPr lang="en-GB" dirty="0" smtClean="0"/>
              <a:t>rates relief</a:t>
            </a:r>
          </a:p>
          <a:p>
            <a:pPr lvl="1"/>
            <a:r>
              <a:rPr lang="en-GB" dirty="0" err="1" smtClean="0"/>
              <a:t>SDLT</a:t>
            </a:r>
            <a:r>
              <a:rPr lang="en-GB" dirty="0" smtClean="0"/>
              <a:t> (stamp duty) on transactions relating to land/buildings</a:t>
            </a:r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Charitable status is important for development trusts:</a:t>
            </a:r>
          </a:p>
          <a:p>
            <a:pPr lvl="1"/>
            <a:r>
              <a:rPr lang="en-GB" dirty="0" smtClean="0"/>
              <a:t>maximises range of potential sources of funding</a:t>
            </a:r>
          </a:p>
          <a:p>
            <a:pPr lvl="1"/>
            <a:r>
              <a:rPr lang="en-GB" dirty="0" smtClean="0"/>
              <a:t>builds confidence/trust among the local community, funders, partner organisations, businesses</a:t>
            </a:r>
          </a:p>
          <a:p>
            <a:pPr lvl="1"/>
            <a:r>
              <a:rPr lang="en-GB" dirty="0" smtClean="0"/>
              <a:t>tax reliefs maximise the cash that can be recycled:</a:t>
            </a:r>
          </a:p>
          <a:p>
            <a:pPr lvl="2"/>
            <a:r>
              <a:rPr lang="en-GB" dirty="0" smtClean="0"/>
              <a:t>to develop the activities of the development trust</a:t>
            </a:r>
          </a:p>
          <a:p>
            <a:pPr lvl="2"/>
            <a:r>
              <a:rPr lang="en-GB" dirty="0" smtClean="0"/>
              <a:t>to support projects and initiatives that benefit the local community</a:t>
            </a:r>
          </a:p>
          <a:p>
            <a:r>
              <a:rPr lang="en-GB" dirty="0" smtClean="0"/>
              <a:t>But the rules round tax relief  - and wider charity law principles round trading - need to be respected</a:t>
            </a:r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/>
              <a:t>Primary purpose trading</a:t>
            </a:r>
          </a:p>
          <a:p>
            <a:r>
              <a:rPr lang="en-GB" dirty="0" smtClean="0"/>
              <a:t>Applies where the trade is carried on in the course of the actual carrying out of a primary purpose of the charity</a:t>
            </a:r>
          </a:p>
          <a:p>
            <a:r>
              <a:rPr lang="en-GB" dirty="0" smtClean="0"/>
              <a:t>Not enough that the profits are </a:t>
            </a:r>
            <a:r>
              <a:rPr lang="en-GB" i="1" dirty="0" smtClean="0"/>
              <a:t>used</a:t>
            </a:r>
            <a:r>
              <a:rPr lang="en-GB" dirty="0" smtClean="0"/>
              <a:t> for charitable purposes of the development trust; focus is on the trading activity itself</a:t>
            </a:r>
          </a:p>
          <a:p>
            <a:r>
              <a:rPr lang="en-GB" dirty="0" smtClean="0"/>
              <a:t>Easy example – arts organisation, profits from sale of tickets for a performance</a:t>
            </a:r>
          </a:p>
          <a:p>
            <a:r>
              <a:rPr lang="en-GB" dirty="0" smtClean="0"/>
              <a:t>Can be uncertainty round what is included within the boundaries of each charitable purpose </a:t>
            </a:r>
            <a:r>
              <a:rPr lang="en-GB" dirty="0" err="1" smtClean="0"/>
              <a:t>esp</a:t>
            </a:r>
            <a:r>
              <a:rPr lang="en-GB" dirty="0" smtClean="0"/>
              <a:t> for development trusts</a:t>
            </a:r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Primary purpose trading (cont)</a:t>
            </a:r>
          </a:p>
          <a:p>
            <a:r>
              <a:rPr lang="en-GB" dirty="0" smtClean="0"/>
              <a:t>May be a need to adjust articles/constitution to add in a further charitable purpose (with </a:t>
            </a:r>
            <a:r>
              <a:rPr lang="en-GB" dirty="0" err="1" smtClean="0"/>
              <a:t>OSCR’s</a:t>
            </a:r>
            <a:r>
              <a:rPr lang="en-GB" dirty="0" smtClean="0"/>
              <a:t> prior approval)</a:t>
            </a:r>
          </a:p>
          <a:p>
            <a:r>
              <a:rPr lang="en-GB" dirty="0" smtClean="0"/>
              <a:t>If a trading activity falls within the primary purpose exemption, there is </a:t>
            </a:r>
            <a:r>
              <a:rPr lang="en-GB" i="1" dirty="0" smtClean="0"/>
              <a:t>no upper limit </a:t>
            </a:r>
            <a:r>
              <a:rPr lang="en-GB" dirty="0" smtClean="0"/>
              <a:t>on the profits that can be earned, tax free</a:t>
            </a:r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Work mainly carried out by beneficiaries</a:t>
            </a:r>
          </a:p>
          <a:p>
            <a:r>
              <a:rPr lang="en-GB" dirty="0" smtClean="0"/>
              <a:t>Applies where the work in connection with the trade is mainly carried out by beneficiaries of the charity</a:t>
            </a:r>
          </a:p>
          <a:p>
            <a:r>
              <a:rPr lang="en-GB" dirty="0" smtClean="0"/>
              <a:t>Easy example – Cafe which is mainly staffed by people with learning difficulties</a:t>
            </a:r>
          </a:p>
          <a:p>
            <a:r>
              <a:rPr lang="en-GB" dirty="0" smtClean="0"/>
              <a:t>No clear definition of “mainly”</a:t>
            </a:r>
          </a:p>
          <a:p>
            <a:r>
              <a:rPr lang="en-GB" dirty="0" smtClean="0"/>
              <a:t>Need to continue to satisfy the “mainly” test reduces flexibility as regards future changes to the staffing structure (</a:t>
            </a:r>
            <a:r>
              <a:rPr lang="en-GB" dirty="0" err="1" smtClean="0"/>
              <a:t>eg</a:t>
            </a:r>
            <a:r>
              <a:rPr lang="en-GB" dirty="0" smtClean="0"/>
              <a:t> if financial viability becomes challenging)</a:t>
            </a:r>
          </a:p>
          <a:p>
            <a:r>
              <a:rPr lang="en-GB" dirty="0" smtClean="0"/>
              <a:t>No upper limit on tax-free profits</a:t>
            </a:r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Small trading exemption</a:t>
            </a:r>
          </a:p>
          <a:p>
            <a:r>
              <a:rPr lang="en-GB" dirty="0" smtClean="0"/>
              <a:t>Applies where neither of the two main exemptions apply</a:t>
            </a:r>
          </a:p>
          <a:p>
            <a:r>
              <a:rPr lang="en-GB" dirty="0" smtClean="0"/>
              <a:t>Exemption from tax where all turnover (turnover, not profits) from all trading activities </a:t>
            </a:r>
            <a:r>
              <a:rPr lang="en-GB" dirty="0" err="1" smtClean="0"/>
              <a:t>outwith</a:t>
            </a:r>
            <a:r>
              <a:rPr lang="en-GB" dirty="0" smtClean="0"/>
              <a:t> the two main exemptions is less than:</a:t>
            </a:r>
          </a:p>
          <a:p>
            <a:pPr lvl="1">
              <a:buNone/>
            </a:pPr>
            <a:r>
              <a:rPr lang="en-GB" dirty="0" smtClean="0"/>
              <a:t>25% of the charitable development trust’s overall income;</a:t>
            </a:r>
          </a:p>
          <a:p>
            <a:pPr lvl="1">
              <a:buNone/>
            </a:pPr>
            <a:r>
              <a:rPr lang="en-GB" i="1" dirty="0" smtClean="0"/>
              <a:t>but</a:t>
            </a:r>
            <a:r>
              <a:rPr lang="en-GB" dirty="0" smtClean="0"/>
              <a:t> on the basis that even if the development trust has income of over £250k, the maximum allowed will be £50k.</a:t>
            </a:r>
          </a:p>
          <a:p>
            <a:r>
              <a:rPr lang="en-GB" dirty="0" smtClean="0"/>
              <a:t>Useful for small pilot trading initiatives, or for small-scale sources of trading income</a:t>
            </a:r>
          </a:p>
          <a:p>
            <a:r>
              <a:rPr lang="en-GB" dirty="0" smtClean="0"/>
              <a:t>Charity law issues should be borne in mind – a charity should not put its assets at risk in supporting non-charitable activities</a:t>
            </a:r>
          </a:p>
          <a:p>
            <a:endParaRPr lang="en-GB" dirty="0" smtClean="0"/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urnessPaull">
      <a:dk1>
        <a:srgbClr val="FFFFFF"/>
      </a:dk1>
      <a:lt1>
        <a:srgbClr val="FFFFFF"/>
      </a:lt1>
      <a:dk2>
        <a:srgbClr val="1F497D"/>
      </a:dk2>
      <a:lt2>
        <a:srgbClr val="EEECE1"/>
      </a:lt2>
      <a:accent1>
        <a:srgbClr val="41315E"/>
      </a:accent1>
      <a:accent2>
        <a:srgbClr val="007C85"/>
      </a:accent2>
      <a:accent3>
        <a:srgbClr val="FFFFFF"/>
      </a:accent3>
      <a:accent4>
        <a:srgbClr val="8064A2"/>
      </a:accent4>
      <a:accent5>
        <a:srgbClr val="4BACC6"/>
      </a:accent5>
      <a:accent6>
        <a:srgbClr val="A5A5A5"/>
      </a:accent6>
      <a:hlink>
        <a:srgbClr val="41315E"/>
      </a:hlink>
      <a:folHlink>
        <a:srgbClr val="007C85"/>
      </a:folHlink>
    </a:clrScheme>
    <a:fontScheme name="BurnessPau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1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345</TotalTime>
  <Words>1171</Words>
  <Application>Microsoft Office PowerPoint</Application>
  <PresentationFormat>On-screen Show (4:3)</PresentationFormat>
  <Paragraphs>150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</vt:lpstr>
      <vt:lpstr>DTAS Annual Conference 2013  TRADING AND CHARITABLE STATUS</vt:lpstr>
      <vt:lpstr>Trading and charitable status </vt:lpstr>
      <vt:lpstr>Key principles </vt:lpstr>
      <vt:lpstr>Key principles </vt:lpstr>
      <vt:lpstr>Key principles </vt:lpstr>
      <vt:lpstr>Key principles </vt:lpstr>
      <vt:lpstr>Key principles </vt:lpstr>
      <vt:lpstr>Key principles </vt:lpstr>
      <vt:lpstr>Key principles </vt:lpstr>
      <vt:lpstr>Key principles </vt:lpstr>
      <vt:lpstr>Key principles </vt:lpstr>
      <vt:lpstr>Key principles </vt:lpstr>
      <vt:lpstr>Subsidiary company </vt:lpstr>
      <vt:lpstr>Subsidiary company </vt:lpstr>
      <vt:lpstr>Subsidiary company </vt:lpstr>
      <vt:lpstr>Subsidiary company </vt:lpstr>
      <vt:lpstr>Making the decisions </vt:lpstr>
      <vt:lpstr>PowerPoint Presentation</vt:lpstr>
    </vt:vector>
  </TitlesOfParts>
  <Company>Burness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Burness Paull LLP</dc:creator>
  <cp:lastModifiedBy>Aileen</cp:lastModifiedBy>
  <cp:revision>19</cp:revision>
  <dcterms:created xsi:type="dcterms:W3CDTF">2013-08-22T08:17:34Z</dcterms:created>
  <dcterms:modified xsi:type="dcterms:W3CDTF">2013-08-29T11:05:47Z</dcterms:modified>
</cp:coreProperties>
</file>