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0" r:id="rId2"/>
  </p:sldMasterIdLst>
  <p:notesMasterIdLst>
    <p:notesMasterId r:id="rId30"/>
  </p:notesMasterIdLst>
  <p:sldIdLst>
    <p:sldId id="277" r:id="rId3"/>
    <p:sldId id="438" r:id="rId4"/>
    <p:sldId id="296" r:id="rId5"/>
    <p:sldId id="267" r:id="rId6"/>
    <p:sldId id="278" r:id="rId7"/>
    <p:sldId id="279" r:id="rId8"/>
    <p:sldId id="297" r:id="rId9"/>
    <p:sldId id="280" r:id="rId10"/>
    <p:sldId id="294" r:id="rId11"/>
    <p:sldId id="281" r:id="rId12"/>
    <p:sldId id="295" r:id="rId13"/>
    <p:sldId id="431" r:id="rId14"/>
    <p:sldId id="435" r:id="rId15"/>
    <p:sldId id="375" r:id="rId16"/>
    <p:sldId id="439" r:id="rId17"/>
    <p:sldId id="433" r:id="rId18"/>
    <p:sldId id="436" r:id="rId19"/>
    <p:sldId id="293" r:id="rId20"/>
    <p:sldId id="298" r:id="rId21"/>
    <p:sldId id="288" r:id="rId22"/>
    <p:sldId id="440" r:id="rId23"/>
    <p:sldId id="299" r:id="rId24"/>
    <p:sldId id="300" r:id="rId25"/>
    <p:sldId id="301" r:id="rId26"/>
    <p:sldId id="302" r:id="rId27"/>
    <p:sldId id="437" r:id="rId28"/>
    <p:sldId id="269" r:id="rId29"/>
  </p:sldIdLst>
  <p:sldSz cx="10160000" cy="7620000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003A"/>
    <a:srgbClr val="E600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7B707E-3F4F-4A23-827E-FD5A9FE46C5E}" v="11" dt="2019-09-02T07:23:46.17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29"/>
    <p:restoredTop sz="85153" autoAdjust="0"/>
  </p:normalViewPr>
  <p:slideViewPr>
    <p:cSldViewPr>
      <p:cViewPr varScale="1">
        <p:scale>
          <a:sx n="57" d="100"/>
          <a:sy n="57" d="100"/>
        </p:scale>
        <p:origin x="178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714" cy="341300"/>
          </a:xfrm>
          <a:prstGeom prst="rect">
            <a:avLst/>
          </a:prstGeom>
        </p:spPr>
        <p:txBody>
          <a:bodyPr vert="horz" lIns="86018" tIns="43009" rIns="86018" bIns="43009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410" y="0"/>
            <a:ext cx="4303265" cy="341300"/>
          </a:xfrm>
          <a:prstGeom prst="rect">
            <a:avLst/>
          </a:prstGeom>
        </p:spPr>
        <p:txBody>
          <a:bodyPr vert="horz" lIns="86018" tIns="43009" rIns="86018" bIns="43009" rtlCol="0"/>
          <a:lstStyle>
            <a:lvl1pPr algn="r">
              <a:defRPr sz="1100"/>
            </a:lvl1pPr>
          </a:lstStyle>
          <a:p>
            <a:fld id="{52F0B41F-B224-DE48-9C5A-B527AC3E2A51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49313"/>
            <a:ext cx="305752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018" tIns="43009" rIns="86018" bIns="4300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86018" tIns="43009" rIns="86018" bIns="4300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76"/>
            <a:ext cx="4301714" cy="341299"/>
          </a:xfrm>
          <a:prstGeom prst="rect">
            <a:avLst/>
          </a:prstGeom>
        </p:spPr>
        <p:txBody>
          <a:bodyPr vert="horz" lIns="86018" tIns="43009" rIns="86018" bIns="43009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410" y="6456376"/>
            <a:ext cx="4303265" cy="341299"/>
          </a:xfrm>
          <a:prstGeom prst="rect">
            <a:avLst/>
          </a:prstGeom>
        </p:spPr>
        <p:txBody>
          <a:bodyPr vert="horz" lIns="86018" tIns="43009" rIns="86018" bIns="43009" rtlCol="0" anchor="b"/>
          <a:lstStyle>
            <a:lvl1pPr algn="r">
              <a:defRPr sz="1100"/>
            </a:lvl1pPr>
          </a:lstStyle>
          <a:p>
            <a:fld id="{304EE8F0-8632-F44A-B2EE-0131CA82E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751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July 2019 AJ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EE8F0-8632-F44A-B2EE-0131CA82EE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302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*2018/2019 financial year figures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EE8F0-8632-F44A-B2EE-0131CA82EE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786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*2018/2019 financial year figures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EE8F0-8632-F44A-B2EE-0131CA82EE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76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*2018/2019 financial year figures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EE8F0-8632-F44A-B2EE-0131CA82EE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36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*2018/2019 financial year figures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EE8F0-8632-F44A-B2EE-0131CA82EE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344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*2018/2019 financial year figures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EE8F0-8632-F44A-B2EE-0131CA82EE6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20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xmlns="" id="{2F50854F-B6E5-DA4D-BE39-21305DB8D620}"/>
              </a:ext>
            </a:extLst>
          </p:cNvPr>
          <p:cNvSpPr/>
          <p:nvPr userDrawn="1"/>
        </p:nvSpPr>
        <p:spPr>
          <a:xfrm>
            <a:off x="0" y="5080000"/>
            <a:ext cx="10160000" cy="2540000"/>
          </a:xfrm>
          <a:custGeom>
            <a:avLst/>
            <a:gdLst/>
            <a:ahLst/>
            <a:cxnLst/>
            <a:rect l="l" t="t" r="r" b="b"/>
            <a:pathLst>
              <a:path w="10160000" h="2540000">
                <a:moveTo>
                  <a:pt x="0" y="2540000"/>
                </a:moveTo>
                <a:lnTo>
                  <a:pt x="10160000" y="2540000"/>
                </a:lnTo>
                <a:lnTo>
                  <a:pt x="10160000" y="0"/>
                </a:lnTo>
                <a:lnTo>
                  <a:pt x="0" y="0"/>
                </a:lnTo>
                <a:lnTo>
                  <a:pt x="0" y="2540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921CEF1-4591-CA49-B64D-1867ABA5E3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6184" y="6258272"/>
            <a:ext cx="2736305" cy="886723"/>
          </a:xfrm>
          <a:prstGeom prst="rect">
            <a:avLst/>
          </a:prstGeom>
        </p:spPr>
      </p:pic>
      <p:sp>
        <p:nvSpPr>
          <p:cNvPr id="12" name="Picture Placeholder 17">
            <a:extLst>
              <a:ext uri="{FF2B5EF4-FFF2-40B4-BE49-F238E27FC236}">
                <a16:creationId xmlns:a16="http://schemas.microsoft.com/office/drawing/2014/main" xmlns="" id="{75BBC9F7-7119-C546-983A-CDFE68F24D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0160000" cy="44577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an image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xmlns="" id="{D07068D9-B1D8-764D-8B77-05827C85CF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9172" y="4731560"/>
            <a:ext cx="8677628" cy="648460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tx2"/>
                </a:solidFill>
                <a:latin typeface="Rockwell" panose="02060603020205020403" pitchFamily="18" charset="77"/>
              </a:defRPr>
            </a:lvl1pPr>
            <a:lvl2pPr>
              <a:defRPr sz="4000" b="1" i="0">
                <a:latin typeface="Rockwell Std" panose="02060603030405020103" pitchFamily="18" charset="0"/>
              </a:defRPr>
            </a:lvl2pPr>
            <a:lvl3pPr>
              <a:defRPr sz="4000" b="1" i="0">
                <a:latin typeface="Rockwell Std" panose="02060603030405020103" pitchFamily="18" charset="0"/>
              </a:defRPr>
            </a:lvl3pPr>
            <a:lvl4pPr>
              <a:defRPr sz="4000" b="1" i="0">
                <a:latin typeface="Rockwell Std" panose="02060603030405020103" pitchFamily="18" charset="0"/>
              </a:defRPr>
            </a:lvl4pPr>
            <a:lvl5pPr>
              <a:defRPr sz="4000" b="1" i="0">
                <a:latin typeface="Rockwell Std" panose="02060603030405020103" pitchFamily="18" charset="0"/>
              </a:defRPr>
            </a:lvl5pPr>
          </a:lstStyle>
          <a:p>
            <a:r>
              <a:rPr lang="en-US" dirty="0"/>
              <a:t>Document title, Rockwell 40pt </a:t>
            </a:r>
            <a:r>
              <a:rPr lang="en-US" dirty="0" err="1"/>
              <a:t>bd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xmlns="" id="{CFA34A01-AA5C-7845-9010-1A5D3E9811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79525" y="5461762"/>
            <a:ext cx="4664076" cy="13962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00" b="0" i="0">
                <a:solidFill>
                  <a:schemeClr val="bg2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 dirty="0"/>
              <a:t>Subtitle, Rockwell 26pt </a:t>
            </a:r>
            <a:r>
              <a:rPr lang="en-US" dirty="0" err="1"/>
              <a:t>reg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013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Magen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xmlns="" id="{544B0787-D6A0-8E40-B0F5-1A520238AF48}"/>
              </a:ext>
            </a:extLst>
          </p:cNvPr>
          <p:cNvSpPr/>
          <p:nvPr userDrawn="1"/>
        </p:nvSpPr>
        <p:spPr>
          <a:xfrm>
            <a:off x="292100" y="292100"/>
            <a:ext cx="9575800" cy="6184900"/>
          </a:xfrm>
          <a:custGeom>
            <a:avLst/>
            <a:gdLst/>
            <a:ahLst/>
            <a:cxnLst/>
            <a:rect l="l" t="t" r="r" b="b"/>
            <a:pathLst>
              <a:path w="9575800" h="6184900">
                <a:moveTo>
                  <a:pt x="0" y="6184900"/>
                </a:moveTo>
                <a:lnTo>
                  <a:pt x="9575800" y="6184900"/>
                </a:lnTo>
                <a:lnTo>
                  <a:pt x="9575800" y="0"/>
                </a:lnTo>
                <a:lnTo>
                  <a:pt x="0" y="0"/>
                </a:lnTo>
                <a:lnTo>
                  <a:pt x="0" y="61849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22">
            <a:extLst>
              <a:ext uri="{FF2B5EF4-FFF2-40B4-BE49-F238E27FC236}">
                <a16:creationId xmlns:a16="http://schemas.microsoft.com/office/drawing/2014/main" xmlns="" id="{8EDD51B8-5C0F-CD44-8074-CB00DD652ECE}"/>
              </a:ext>
            </a:extLst>
          </p:cNvPr>
          <p:cNvSpPr txBox="1"/>
          <p:nvPr userDrawn="1"/>
        </p:nvSpPr>
        <p:spPr>
          <a:xfrm>
            <a:off x="279400" y="7162800"/>
            <a:ext cx="3048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285275C4-68E1-4E48-ABF7-9886AEB89958}" type="slidenum">
              <a:rPr lang="en-GB" sz="1200" spc="-5" smtClean="0">
                <a:latin typeface="Trebuchet MS"/>
                <a:cs typeface="Trebuchet MS"/>
              </a:rPr>
              <a:pPr marL="12700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lang="en-GB" sz="1200" dirty="0">
              <a:latin typeface="Trebuchet MS"/>
              <a:cs typeface="Trebuchet MS"/>
            </a:endParaRPr>
          </a:p>
        </p:txBody>
      </p:sp>
      <p:sp>
        <p:nvSpPr>
          <p:cNvPr id="13" name="Text Placeholder 24">
            <a:extLst>
              <a:ext uri="{FF2B5EF4-FFF2-40B4-BE49-F238E27FC236}">
                <a16:creationId xmlns:a16="http://schemas.microsoft.com/office/drawing/2014/main" xmlns="" id="{2ACFA1BA-2375-D747-BFDF-33957C1155C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4200" y="7125494"/>
            <a:ext cx="7239000" cy="265906"/>
          </a:xfrm>
        </p:spPr>
        <p:txBody>
          <a:bodyPr>
            <a:normAutofit/>
          </a:bodyPr>
          <a:lstStyle>
            <a:lvl1pPr>
              <a:defRPr sz="1200" b="1" i="0">
                <a:solidFill>
                  <a:schemeClr val="tx2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GB" dirty="0"/>
              <a:t>Document title, Trebuchet 12pt bold</a:t>
            </a:r>
            <a:endParaRPr lang="en-GB" b="0" dirty="0">
              <a:solidFill>
                <a:schemeClr val="tx1"/>
              </a:solidFill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EA768D3B-AADC-6642-A4FB-2E840EF77F2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8340" y="2600156"/>
            <a:ext cx="7830260" cy="685177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bg1"/>
                </a:solidFill>
                <a:latin typeface="Rockwell" panose="02060603020205020403" pitchFamily="18" charset="77"/>
              </a:defRPr>
            </a:lvl1pPr>
            <a:lvl2pPr>
              <a:defRPr sz="4000" b="1" i="0">
                <a:latin typeface="Rockwell Std" panose="02060603030405020103" pitchFamily="18" charset="0"/>
              </a:defRPr>
            </a:lvl2pPr>
            <a:lvl3pPr>
              <a:defRPr sz="4000" b="1" i="0">
                <a:latin typeface="Rockwell Std" panose="02060603030405020103" pitchFamily="18" charset="0"/>
              </a:defRPr>
            </a:lvl3pPr>
            <a:lvl4pPr>
              <a:defRPr sz="4000" b="1" i="0">
                <a:latin typeface="Rockwell Std" panose="02060603030405020103" pitchFamily="18" charset="0"/>
              </a:defRPr>
            </a:lvl4pPr>
            <a:lvl5pPr>
              <a:defRPr sz="4000" b="1" i="0">
                <a:latin typeface="Rockwell Std" panose="02060603030405020103" pitchFamily="18" charset="0"/>
              </a:defRPr>
            </a:lvl5pPr>
          </a:lstStyle>
          <a:p>
            <a:r>
              <a:rPr lang="en-US" dirty="0"/>
              <a:t>Section title, Rockwell 40pt </a:t>
            </a:r>
            <a:r>
              <a:rPr lang="en-US" dirty="0" err="1"/>
              <a:t>bd</a:t>
            </a:r>
            <a:endParaRPr lang="en-US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xmlns="" id="{20BAA51B-51F1-0949-9626-320616C6C3D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88627" y="3276600"/>
            <a:ext cx="7448825" cy="55808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600" b="0" i="0">
                <a:solidFill>
                  <a:schemeClr val="bg2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Subtitle, Rockwell 26pt </a:t>
            </a:r>
            <a:r>
              <a:rPr lang="en-US" dirty="0" err="1"/>
              <a:t>reg</a:t>
            </a:r>
            <a:r>
              <a:rPr lang="en-US" dirty="0"/>
              <a:t> burgundy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48FC1C6-8059-BA42-8CD9-24BE803CB4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4376" y="6948039"/>
            <a:ext cx="1368152" cy="44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351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Burgund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xmlns="" id="{544B0787-D6A0-8E40-B0F5-1A520238AF48}"/>
              </a:ext>
            </a:extLst>
          </p:cNvPr>
          <p:cNvSpPr/>
          <p:nvPr userDrawn="1"/>
        </p:nvSpPr>
        <p:spPr>
          <a:xfrm>
            <a:off x="292100" y="292100"/>
            <a:ext cx="9575800" cy="6184900"/>
          </a:xfrm>
          <a:custGeom>
            <a:avLst/>
            <a:gdLst/>
            <a:ahLst/>
            <a:cxnLst/>
            <a:rect l="l" t="t" r="r" b="b"/>
            <a:pathLst>
              <a:path w="9575800" h="6184900">
                <a:moveTo>
                  <a:pt x="0" y="6184900"/>
                </a:moveTo>
                <a:lnTo>
                  <a:pt x="9575800" y="6184900"/>
                </a:lnTo>
                <a:lnTo>
                  <a:pt x="9575800" y="0"/>
                </a:lnTo>
                <a:lnTo>
                  <a:pt x="0" y="0"/>
                </a:lnTo>
                <a:lnTo>
                  <a:pt x="0" y="61849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22">
            <a:extLst>
              <a:ext uri="{FF2B5EF4-FFF2-40B4-BE49-F238E27FC236}">
                <a16:creationId xmlns:a16="http://schemas.microsoft.com/office/drawing/2014/main" xmlns="" id="{D841E546-72F9-574E-92BF-EBDA3DBA35E9}"/>
              </a:ext>
            </a:extLst>
          </p:cNvPr>
          <p:cNvSpPr txBox="1"/>
          <p:nvPr userDrawn="1"/>
        </p:nvSpPr>
        <p:spPr>
          <a:xfrm>
            <a:off x="279400" y="7162800"/>
            <a:ext cx="3048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285275C4-68E1-4E48-ABF7-9886AEB89958}" type="slidenum">
              <a:rPr lang="en-GB" sz="1200" spc="-5" smtClean="0">
                <a:latin typeface="Trebuchet MS"/>
                <a:cs typeface="Trebuchet MS"/>
              </a:rPr>
              <a:pPr marL="12700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lang="en-GB" sz="1200" dirty="0">
              <a:latin typeface="Trebuchet MS"/>
              <a:cs typeface="Trebuchet MS"/>
            </a:endParaRPr>
          </a:p>
        </p:txBody>
      </p:sp>
      <p:sp>
        <p:nvSpPr>
          <p:cNvPr id="9" name="Text Placeholder 24">
            <a:extLst>
              <a:ext uri="{FF2B5EF4-FFF2-40B4-BE49-F238E27FC236}">
                <a16:creationId xmlns:a16="http://schemas.microsoft.com/office/drawing/2014/main" xmlns="" id="{721B451E-D0EB-D640-9F8E-FFAD3FC7863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4200" y="7125494"/>
            <a:ext cx="7239000" cy="265906"/>
          </a:xfrm>
        </p:spPr>
        <p:txBody>
          <a:bodyPr>
            <a:normAutofit/>
          </a:bodyPr>
          <a:lstStyle>
            <a:lvl1pPr>
              <a:defRPr sz="1200" b="1" i="0">
                <a:solidFill>
                  <a:schemeClr val="tx2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GB" dirty="0"/>
              <a:t>Document title, Trebuchet 12pt bold</a:t>
            </a:r>
            <a:endParaRPr lang="en-GB" b="0" dirty="0">
              <a:solidFill>
                <a:schemeClr val="tx1"/>
              </a:solidFill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xmlns="" id="{A0E87ACA-3A10-7A4F-84E5-7802122E9E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8340" y="2600156"/>
            <a:ext cx="7754060" cy="685177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tx2"/>
                </a:solidFill>
                <a:latin typeface="Rockwell" panose="02060603020205020403" pitchFamily="18" charset="77"/>
              </a:defRPr>
            </a:lvl1pPr>
            <a:lvl2pPr>
              <a:defRPr sz="4000" b="1" i="0">
                <a:latin typeface="Rockwell Std" panose="02060603030405020103" pitchFamily="18" charset="0"/>
              </a:defRPr>
            </a:lvl2pPr>
            <a:lvl3pPr>
              <a:defRPr sz="4000" b="1" i="0">
                <a:latin typeface="Rockwell Std" panose="02060603030405020103" pitchFamily="18" charset="0"/>
              </a:defRPr>
            </a:lvl3pPr>
            <a:lvl4pPr>
              <a:defRPr sz="4000" b="1" i="0">
                <a:latin typeface="Rockwell Std" panose="02060603030405020103" pitchFamily="18" charset="0"/>
              </a:defRPr>
            </a:lvl4pPr>
            <a:lvl5pPr>
              <a:defRPr sz="4000" b="1" i="0">
                <a:latin typeface="Rockwell Std" panose="02060603030405020103" pitchFamily="18" charset="0"/>
              </a:defRPr>
            </a:lvl5pPr>
          </a:lstStyle>
          <a:p>
            <a:r>
              <a:rPr lang="en-US" dirty="0"/>
              <a:t>Section title, Rockwell 40pt </a:t>
            </a:r>
            <a:r>
              <a:rPr lang="en-US" dirty="0" err="1"/>
              <a:t>bd</a:t>
            </a:r>
            <a:endParaRPr lang="en-US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xmlns="" id="{33996AF7-F67E-7746-B25D-48A0A73595A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88627" y="3276600"/>
            <a:ext cx="7448825" cy="55808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600" b="0" i="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Subtitle, Rockwell 26pt </a:t>
            </a:r>
            <a:r>
              <a:rPr lang="en-US" dirty="0" err="1"/>
              <a:t>reg</a:t>
            </a:r>
            <a:r>
              <a:rPr lang="en-US" dirty="0"/>
              <a:t> white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700F73E-848D-6046-9850-B8F1691050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4376" y="6948039"/>
            <a:ext cx="1368152" cy="44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062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Magen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xmlns="" id="{544B0787-D6A0-8E40-B0F5-1A520238AF48}"/>
              </a:ext>
            </a:extLst>
          </p:cNvPr>
          <p:cNvSpPr/>
          <p:nvPr userDrawn="1"/>
        </p:nvSpPr>
        <p:spPr>
          <a:xfrm>
            <a:off x="292100" y="292100"/>
            <a:ext cx="9575800" cy="6184900"/>
          </a:xfrm>
          <a:custGeom>
            <a:avLst/>
            <a:gdLst/>
            <a:ahLst/>
            <a:cxnLst/>
            <a:rect l="l" t="t" r="r" b="b"/>
            <a:pathLst>
              <a:path w="9575800" h="6184900">
                <a:moveTo>
                  <a:pt x="0" y="6184900"/>
                </a:moveTo>
                <a:lnTo>
                  <a:pt x="9575800" y="6184900"/>
                </a:lnTo>
                <a:lnTo>
                  <a:pt x="9575800" y="0"/>
                </a:lnTo>
                <a:lnTo>
                  <a:pt x="0" y="0"/>
                </a:lnTo>
                <a:lnTo>
                  <a:pt x="0" y="61849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2">
            <a:extLst>
              <a:ext uri="{FF2B5EF4-FFF2-40B4-BE49-F238E27FC236}">
                <a16:creationId xmlns:a16="http://schemas.microsoft.com/office/drawing/2014/main" xmlns="" id="{E1DF7BAE-23CF-8A4E-BE89-CB14BD98F7AD}"/>
              </a:ext>
            </a:extLst>
          </p:cNvPr>
          <p:cNvSpPr txBox="1"/>
          <p:nvPr userDrawn="1"/>
        </p:nvSpPr>
        <p:spPr>
          <a:xfrm>
            <a:off x="279400" y="7162800"/>
            <a:ext cx="3048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285275C4-68E1-4E48-ABF7-9886AEB89958}" type="slidenum">
              <a:rPr lang="en-GB" sz="1200" spc="-5" smtClean="0">
                <a:latin typeface="Trebuchet MS"/>
                <a:cs typeface="Trebuchet MS"/>
              </a:rPr>
              <a:pPr marL="12700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lang="en-GB" sz="1200" dirty="0">
              <a:latin typeface="Trebuchet MS"/>
              <a:cs typeface="Trebuchet MS"/>
            </a:endParaRPr>
          </a:p>
        </p:txBody>
      </p:sp>
      <p:sp>
        <p:nvSpPr>
          <p:cNvPr id="22" name="Text Placeholder 24">
            <a:extLst>
              <a:ext uri="{FF2B5EF4-FFF2-40B4-BE49-F238E27FC236}">
                <a16:creationId xmlns:a16="http://schemas.microsoft.com/office/drawing/2014/main" xmlns="" id="{EF8BEE4D-471E-8341-9389-B3D1BA64A3C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4200" y="7125494"/>
            <a:ext cx="7239000" cy="265906"/>
          </a:xfrm>
        </p:spPr>
        <p:txBody>
          <a:bodyPr>
            <a:normAutofit/>
          </a:bodyPr>
          <a:lstStyle>
            <a:lvl1pPr>
              <a:defRPr sz="1200" b="1" i="0">
                <a:solidFill>
                  <a:schemeClr val="tx2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GB" dirty="0"/>
              <a:t>Document title, Trebuchet 12pt bold</a:t>
            </a:r>
            <a:endParaRPr lang="en-GB" b="0" dirty="0">
              <a:solidFill>
                <a:schemeClr val="tx1"/>
              </a:solidFill>
            </a:endParaRP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xmlns="" id="{125FB845-ACF2-A24C-B170-D8F3A768D68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88341" y="3810000"/>
            <a:ext cx="7448825" cy="929871"/>
          </a:xfrm>
          <a:prstGeom prst="rect">
            <a:avLst/>
          </a:prstGeom>
        </p:spPr>
        <p:txBody>
          <a:bodyPr/>
          <a:lstStyle>
            <a:lvl1pPr>
              <a:defRPr sz="1600" b="1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2pPr>
              <a:defRPr sz="1600" b="1" i="0">
                <a:latin typeface="Rockwell Std" panose="02060603030405020103" pitchFamily="18" charset="0"/>
              </a:defRPr>
            </a:lvl2pPr>
            <a:lvl3pPr>
              <a:defRPr sz="1600" b="1" i="0">
                <a:latin typeface="Rockwell Std" panose="02060603030405020103" pitchFamily="18" charset="0"/>
              </a:defRPr>
            </a:lvl3pPr>
            <a:lvl4pPr>
              <a:defRPr sz="1600" b="1" i="0">
                <a:latin typeface="Rockwell Std" panose="02060603030405020103" pitchFamily="18" charset="0"/>
              </a:defRPr>
            </a:lvl4pPr>
            <a:lvl5pPr>
              <a:defRPr sz="1600" b="1" i="0">
                <a:latin typeface="Rockwell Std" panose="02060603030405020103" pitchFamily="18" charset="0"/>
              </a:defRPr>
            </a:lvl5pPr>
          </a:lstStyle>
          <a:p>
            <a:r>
              <a:rPr lang="en-US" dirty="0"/>
              <a:t>Contact details or additional information, Trebuchet 16pt </a:t>
            </a:r>
            <a:r>
              <a:rPr lang="en-US" dirty="0" err="1"/>
              <a:t>bd</a:t>
            </a:r>
            <a:r>
              <a:rPr lang="en-US" dirty="0"/>
              <a:t> white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xmlns="" id="{BF42BA85-BE33-6D4A-B15B-B05E0C49FA0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8341" y="2600156"/>
            <a:ext cx="7449256" cy="685177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bg1"/>
                </a:solidFill>
                <a:latin typeface="Rockwell" panose="02060603020205020403" pitchFamily="18" charset="77"/>
              </a:defRPr>
            </a:lvl1pPr>
            <a:lvl2pPr>
              <a:defRPr sz="4000" b="1" i="0">
                <a:latin typeface="Rockwell Std" panose="02060603030405020103" pitchFamily="18" charset="0"/>
              </a:defRPr>
            </a:lvl2pPr>
            <a:lvl3pPr>
              <a:defRPr sz="4000" b="1" i="0">
                <a:latin typeface="Rockwell Std" panose="02060603030405020103" pitchFamily="18" charset="0"/>
              </a:defRPr>
            </a:lvl3pPr>
            <a:lvl4pPr>
              <a:defRPr sz="4000" b="1" i="0">
                <a:latin typeface="Rockwell Std" panose="02060603030405020103" pitchFamily="18" charset="0"/>
              </a:defRPr>
            </a:lvl4pPr>
            <a:lvl5pPr>
              <a:defRPr sz="4000" b="1" i="0">
                <a:latin typeface="Rockwell Std" panose="02060603030405020103" pitchFamily="18" charset="0"/>
              </a:defRPr>
            </a:lvl5pPr>
          </a:lstStyle>
          <a:p>
            <a:r>
              <a:rPr lang="en-US" dirty="0"/>
              <a:t>Thank you, Rockwell 40pt </a:t>
            </a:r>
            <a:r>
              <a:rPr lang="en-US" dirty="0" err="1"/>
              <a:t>bd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862BEC3-DDCD-E542-864D-12DDBF5676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4376" y="6948039"/>
            <a:ext cx="1368152" cy="4433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2EF05-97A4-4B99-B584-1DDBA18C67B8}" type="datetimeFigureOut">
              <a:rPr lang="en-GB" smtClean="0"/>
              <a:pPr/>
              <a:t>02/09/2019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FA9C-BDA8-40A4-A6ED-76DA6F7CF30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9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-12348"/>
            <a:ext cx="10170583" cy="2781653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667">
              <a:solidFill>
                <a:srgbClr val="FFFFFF"/>
              </a:solidFill>
            </a:endParaRPr>
          </a:p>
        </p:txBody>
      </p:sp>
      <p:pic>
        <p:nvPicPr>
          <p:cNvPr id="12" name="Picture 11" descr="Corporate_logo_RGB_BLUE&amp;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459" y="-339523"/>
            <a:ext cx="2720302" cy="27203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9476" y="6999904"/>
            <a:ext cx="9361040" cy="427468"/>
          </a:xfrm>
          <a:prstGeom prst="rect">
            <a:avLst/>
          </a:prstGeom>
          <a:noFill/>
        </p:spPr>
        <p:txBody>
          <a:bodyPr lIns="0" tIns="0" rIns="0" bIns="0" numCol="2"/>
          <a:lstStyle/>
          <a:p>
            <a:pPr algn="r" fontAlgn="base">
              <a:spcBef>
                <a:spcPct val="0"/>
              </a:spcBef>
              <a:spcAft>
                <a:spcPts val="667"/>
              </a:spcAft>
              <a:defRPr/>
            </a:pPr>
            <a:endParaRPr lang="en-US" sz="1556" dirty="0">
              <a:solidFill>
                <a:srgbClr val="00AEEF"/>
              </a:solidFill>
              <a:ea typeface="ＭＳ Ｐゴシック" charset="0"/>
            </a:endParaRPr>
          </a:p>
          <a:p>
            <a:pPr algn="r" fontAlgn="base">
              <a:spcBef>
                <a:spcPct val="0"/>
              </a:spcBef>
              <a:spcAft>
                <a:spcPts val="667"/>
              </a:spcAft>
              <a:defRPr/>
            </a:pPr>
            <a:r>
              <a:rPr lang="en-US" sz="1556" dirty="0" err="1">
                <a:solidFill>
                  <a:srgbClr val="00AEEF"/>
                </a:solidFill>
                <a:ea typeface="ＭＳ Ｐゴシック" charset="0"/>
              </a:rPr>
              <a:t>www.biglotteryfund.org.uk</a:t>
            </a:r>
            <a:endParaRPr lang="en-US" sz="1556" dirty="0">
              <a:solidFill>
                <a:srgbClr val="00AEEF"/>
              </a:solidFill>
              <a:ea typeface="ＭＳ Ｐゴシック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 rot="16200000">
            <a:off x="-96282" y="6235748"/>
            <a:ext cx="545342" cy="194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67" dirty="0">
                <a:solidFill>
                  <a:srgbClr val="7F7F7F"/>
                </a:solidFill>
              </a:rPr>
              <a:t>BLF17_37</a:t>
            </a:r>
          </a:p>
        </p:txBody>
      </p:sp>
      <p:pic>
        <p:nvPicPr>
          <p:cNvPr id="6" name="Picture 6" descr="uk-white-wo-logo-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2966"/>
          <a:stretch>
            <a:fillRect/>
          </a:stretch>
        </p:blipFill>
        <p:spPr bwMode="auto">
          <a:xfrm>
            <a:off x="-130527" y="1979084"/>
            <a:ext cx="10311694" cy="95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2"/>
          <p:cNvSpPr txBox="1">
            <a:spLocks/>
          </p:cNvSpPr>
          <p:nvPr userDrawn="1"/>
        </p:nvSpPr>
        <p:spPr>
          <a:xfrm>
            <a:off x="999547" y="849671"/>
            <a:ext cx="8652453" cy="97278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rebuchet MS" pitchFamily="34" charset="0"/>
                <a:ea typeface="ＭＳ Ｐゴシック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rebuchet MS" pitchFamily="34" charset="0"/>
                <a:ea typeface="ＭＳ Ｐゴシック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rebuchet MS" pitchFamily="34" charset="0"/>
                <a:ea typeface="ＭＳ Ｐゴシック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rebuchet MS" pitchFamily="34" charset="0"/>
                <a:ea typeface="ＭＳ Ｐゴシック" charset="0"/>
                <a:cs typeface="Arial" pitchFamily="34" charset="0"/>
              </a:defRPr>
            </a:lvl5pPr>
            <a:lvl6pPr marL="457200"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rebuchet MS" pitchFamily="34" charset="0"/>
                <a:cs typeface="Arial" pitchFamily="34" charset="0"/>
              </a:defRPr>
            </a:lvl6pPr>
            <a:lvl7pPr marL="914400"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rebuchet MS" pitchFamily="34" charset="0"/>
                <a:cs typeface="Arial" pitchFamily="34" charset="0"/>
              </a:defRPr>
            </a:lvl7pPr>
            <a:lvl8pPr marL="1371600"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rebuchet MS" pitchFamily="34" charset="0"/>
                <a:cs typeface="Arial" pitchFamily="34" charset="0"/>
              </a:defRPr>
            </a:lvl8pPr>
            <a:lvl9pPr marL="1828800"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rebuchet MS" pitchFamily="34" charset="0"/>
                <a:cs typeface="Arial" pitchFamily="34" charset="0"/>
              </a:defRPr>
            </a:lvl9pPr>
          </a:lstStyle>
          <a:p>
            <a:pPr>
              <a:lnSpc>
                <a:spcPts val="6222"/>
              </a:lnSpc>
              <a:spcAft>
                <a:spcPts val="2333"/>
              </a:spcAft>
              <a:defRPr/>
            </a:pPr>
            <a:r>
              <a:rPr lang="en-GB" sz="5333" dirty="0">
                <a:solidFill>
                  <a:srgbClr val="FFFFFF"/>
                </a:solidFill>
              </a:rPr>
              <a:t>PPT Title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99547" y="3249938"/>
            <a:ext cx="8080374" cy="336012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488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10170583" cy="6831542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667">
              <a:solidFill>
                <a:srgbClr val="FFFFFF"/>
              </a:solidFill>
            </a:endParaRPr>
          </a:p>
        </p:txBody>
      </p:sp>
      <p:pic>
        <p:nvPicPr>
          <p:cNvPr id="11" name="Picture 10" descr="Corporate_logo_RGB_BLUE&amp;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459" y="-339523"/>
            <a:ext cx="2720302" cy="27203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9476" y="6999904"/>
            <a:ext cx="9361040" cy="427468"/>
          </a:xfrm>
          <a:prstGeom prst="rect">
            <a:avLst/>
          </a:prstGeom>
          <a:noFill/>
        </p:spPr>
        <p:txBody>
          <a:bodyPr lIns="0" tIns="0" rIns="0" bIns="0" numCol="2"/>
          <a:lstStyle/>
          <a:p>
            <a:pPr algn="r" fontAlgn="base">
              <a:spcBef>
                <a:spcPct val="0"/>
              </a:spcBef>
              <a:spcAft>
                <a:spcPts val="667"/>
              </a:spcAft>
              <a:defRPr/>
            </a:pPr>
            <a:endParaRPr lang="en-US" sz="1556" dirty="0">
              <a:solidFill>
                <a:srgbClr val="00AEEF"/>
              </a:solidFill>
              <a:ea typeface="ＭＳ Ｐゴシック" charset="0"/>
            </a:endParaRPr>
          </a:p>
          <a:p>
            <a:pPr algn="r" fontAlgn="base">
              <a:spcBef>
                <a:spcPct val="0"/>
              </a:spcBef>
              <a:spcAft>
                <a:spcPts val="667"/>
              </a:spcAft>
              <a:defRPr/>
            </a:pPr>
            <a:r>
              <a:rPr lang="en-US" sz="1556" dirty="0" err="1">
                <a:solidFill>
                  <a:srgbClr val="00AEEF"/>
                </a:solidFill>
                <a:ea typeface="ＭＳ Ｐゴシック" charset="0"/>
              </a:rPr>
              <a:t>www.biglotteryfund.org.uk</a:t>
            </a:r>
            <a:endParaRPr lang="en-US" sz="1556" dirty="0">
              <a:solidFill>
                <a:srgbClr val="00AEEF"/>
              </a:solidFill>
              <a:ea typeface="ＭＳ Ｐゴシック" charset="0"/>
            </a:endParaRPr>
          </a:p>
        </p:txBody>
      </p:sp>
      <p:pic>
        <p:nvPicPr>
          <p:cNvPr id="7" name="Picture 5" descr="uk-white-wo-logo-0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2966"/>
          <a:stretch>
            <a:fillRect/>
          </a:stretch>
        </p:blipFill>
        <p:spPr bwMode="auto">
          <a:xfrm>
            <a:off x="-130527" y="6041320"/>
            <a:ext cx="10311694" cy="950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20348" y="2049639"/>
            <a:ext cx="9119306" cy="3760611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700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rporate_logo_RGB_BLU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354" y="-154191"/>
            <a:ext cx="2320258" cy="2320258"/>
          </a:xfrm>
          <a:prstGeom prst="rect">
            <a:avLst/>
          </a:prstGeom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9159876" y="6951487"/>
            <a:ext cx="8008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293C6434-686F-A942-8A31-C36CD7BC4894}" type="slidenum">
              <a:rPr lang="en-US" sz="2000" smtClean="0">
                <a:solidFill>
                  <a:srgbClr val="00AEEF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000">
              <a:solidFill>
                <a:srgbClr val="00AEEF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39485" y="369618"/>
            <a:ext cx="7120791" cy="1280142"/>
          </a:xfrm>
          <a:prstGeom prst="rect">
            <a:avLst/>
          </a:prstGeom>
        </p:spPr>
        <p:txBody>
          <a:bodyPr/>
          <a:lstStyle>
            <a:lvl1pPr>
              <a:lnSpc>
                <a:spcPts val="4667"/>
              </a:lnSpc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859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rporate_logo_RGB_BLU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354" y="-154191"/>
            <a:ext cx="2320258" cy="2320258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159876" y="6951487"/>
            <a:ext cx="8008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20C952A4-6CCB-4549-B3E9-7A2FD351F7B9}" type="slidenum">
              <a:rPr lang="en-US" sz="2000" smtClean="0">
                <a:solidFill>
                  <a:srgbClr val="00AEEF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000">
              <a:solidFill>
                <a:srgbClr val="00AEE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485" y="369618"/>
            <a:ext cx="7080250" cy="98248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485" y="1729770"/>
            <a:ext cx="8180917" cy="42068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35155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9159876" y="6951487"/>
            <a:ext cx="8008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9F26C000-2429-FF4B-B340-9CBFED8C52FC}" type="slidenum">
              <a:rPr lang="en-US" sz="2000" smtClean="0">
                <a:solidFill>
                  <a:srgbClr val="00AEEF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000" dirty="0">
              <a:solidFill>
                <a:srgbClr val="00AEE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5153"/>
            <a:ext cx="7052276" cy="127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5681"/>
            <a:ext cx="7052276" cy="710847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609866"/>
            <a:ext cx="4489098" cy="4196981"/>
          </a:xfr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0" y="2609866"/>
            <a:ext cx="4490861" cy="4196981"/>
          </a:xfr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11" name="Picture 10" descr="Corporate_logo_RGB_BLU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354" y="-154191"/>
            <a:ext cx="2320258" cy="232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6569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Box 5"/>
          <p:cNvSpPr txBox="1">
            <a:spLocks noChangeArrowheads="1"/>
          </p:cNvSpPr>
          <p:nvPr userDrawn="1"/>
        </p:nvSpPr>
        <p:spPr bwMode="auto">
          <a:xfrm>
            <a:off x="9159876" y="6951487"/>
            <a:ext cx="8008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9F26C000-2429-FF4B-B340-9CBFED8C52FC}" type="slidenum">
              <a:rPr lang="en-US" sz="2000" smtClean="0">
                <a:solidFill>
                  <a:srgbClr val="00AEEF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000" dirty="0">
              <a:solidFill>
                <a:srgbClr val="00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450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xmlns="" id="{55E1F63B-E0B3-5743-91A9-57358921A06F}"/>
              </a:ext>
            </a:extLst>
          </p:cNvPr>
          <p:cNvSpPr/>
          <p:nvPr userDrawn="1"/>
        </p:nvSpPr>
        <p:spPr>
          <a:xfrm>
            <a:off x="292100" y="292100"/>
            <a:ext cx="9575800" cy="6184900"/>
          </a:xfrm>
          <a:custGeom>
            <a:avLst/>
            <a:gdLst/>
            <a:ahLst/>
            <a:cxnLst/>
            <a:rect l="l" t="t" r="r" b="b"/>
            <a:pathLst>
              <a:path w="9575800" h="6184900">
                <a:moveTo>
                  <a:pt x="0" y="6184900"/>
                </a:moveTo>
                <a:lnTo>
                  <a:pt x="9575800" y="6184900"/>
                </a:lnTo>
                <a:lnTo>
                  <a:pt x="9575800" y="0"/>
                </a:lnTo>
                <a:lnTo>
                  <a:pt x="0" y="0"/>
                </a:lnTo>
                <a:lnTo>
                  <a:pt x="0" y="61849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22">
            <a:extLst>
              <a:ext uri="{FF2B5EF4-FFF2-40B4-BE49-F238E27FC236}">
                <a16:creationId xmlns:a16="http://schemas.microsoft.com/office/drawing/2014/main" xmlns="" id="{2B02E010-F189-F44E-A86C-C82490D53119}"/>
              </a:ext>
            </a:extLst>
          </p:cNvPr>
          <p:cNvSpPr txBox="1"/>
          <p:nvPr userDrawn="1"/>
        </p:nvSpPr>
        <p:spPr>
          <a:xfrm>
            <a:off x="279400" y="7162800"/>
            <a:ext cx="3048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285275C4-68E1-4E48-ABF7-9886AEB89958}" type="slidenum">
              <a:rPr lang="en-GB" sz="1200" spc="-5" smtClean="0">
                <a:latin typeface="Trebuchet MS"/>
                <a:cs typeface="Trebuchet MS"/>
              </a:rPr>
              <a:pPr marL="12700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lang="en-GB" sz="1200" dirty="0">
              <a:latin typeface="Trebuchet MS"/>
              <a:cs typeface="Trebuchet MS"/>
            </a:endParaRP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xmlns="" id="{14FE6E20-BF05-5B43-8A56-B422939AEF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4200" y="7125494"/>
            <a:ext cx="7239000" cy="265906"/>
          </a:xfrm>
        </p:spPr>
        <p:txBody>
          <a:bodyPr>
            <a:normAutofit/>
          </a:bodyPr>
          <a:lstStyle>
            <a:lvl1pPr>
              <a:defRPr sz="1200" b="1" i="0">
                <a:solidFill>
                  <a:schemeClr val="tx2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GB" dirty="0"/>
              <a:t>Document title, Trebuchet 12pt bold</a:t>
            </a:r>
            <a:endParaRPr lang="en-GB" b="0" dirty="0">
              <a:solidFill>
                <a:schemeClr val="tx1"/>
              </a:solidFill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xmlns="" id="{ECD2FF9C-2793-E143-B8AD-CAC3A2A430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9172" y="454745"/>
            <a:ext cx="7772400" cy="685177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bg1"/>
                </a:solidFill>
                <a:latin typeface="Rockwell" panose="02060603020205020403" pitchFamily="18" charset="77"/>
              </a:defRPr>
            </a:lvl1pPr>
            <a:lvl2pPr>
              <a:defRPr sz="4000" b="1" i="0">
                <a:latin typeface="Rockwell Std" panose="02060603030405020103" pitchFamily="18" charset="0"/>
              </a:defRPr>
            </a:lvl2pPr>
            <a:lvl3pPr>
              <a:defRPr sz="4000" b="1" i="0">
                <a:latin typeface="Rockwell Std" panose="02060603030405020103" pitchFamily="18" charset="0"/>
              </a:defRPr>
            </a:lvl3pPr>
            <a:lvl4pPr>
              <a:defRPr sz="4000" b="1" i="0">
                <a:latin typeface="Rockwell Std" panose="02060603030405020103" pitchFamily="18" charset="0"/>
              </a:defRPr>
            </a:lvl4pPr>
            <a:lvl5pPr>
              <a:defRPr sz="4000" b="1" i="0">
                <a:latin typeface="Rockwell Std" panose="02060603030405020103" pitchFamily="18" charset="0"/>
              </a:defRPr>
            </a:lvl5pPr>
          </a:lstStyle>
          <a:p>
            <a:r>
              <a:rPr lang="en-US" dirty="0"/>
              <a:t>Contents, Rockwell 40pt </a:t>
            </a:r>
            <a:r>
              <a:rPr lang="en-US" dirty="0" err="1"/>
              <a:t>bd</a:t>
            </a:r>
            <a:endParaRPr lang="en-US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xmlns="" id="{4537CC7A-867D-DD42-BDBE-BC841DE169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97516" y="1752600"/>
            <a:ext cx="7516283" cy="4495800"/>
          </a:xfrm>
          <a:prstGeom prst="rect">
            <a:avLst/>
          </a:prstGeom>
        </p:spPr>
        <p:txBody>
          <a:bodyPr/>
          <a:lstStyle>
            <a:lvl1pPr marL="285750" marR="0" indent="-285750" defTabSz="9144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Bullet point copy, Trebuchet 16pt regular white</a:t>
            </a:r>
          </a:p>
          <a:p>
            <a:pPr marL="285750" marR="0" lvl="0" indent="-285750" defTabSz="9144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 copy, Trebuchet 16pt regular white</a:t>
            </a:r>
          </a:p>
          <a:p>
            <a:pPr marL="285750" marR="0" lvl="0" indent="-285750" defTabSz="9144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 copy, Trebuchet 16pt regular white</a:t>
            </a:r>
          </a:p>
          <a:p>
            <a:pPr marL="285750" marR="0" lvl="0" indent="-285750" defTabSz="9144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 copy, Trebuchet 16pt regular white</a:t>
            </a:r>
          </a:p>
          <a:p>
            <a:pPr marL="285750" marR="0" lvl="0" indent="-285750" defTabSz="9144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 copy, Trebuchet 16pt regular white</a:t>
            </a:r>
          </a:p>
          <a:p>
            <a:pPr lvl="0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B984EEE-391B-B742-847E-94753E0045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4376" y="6948039"/>
            <a:ext cx="1368152" cy="44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914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Burgun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xmlns="" id="{55E1F63B-E0B3-5743-91A9-57358921A06F}"/>
              </a:ext>
            </a:extLst>
          </p:cNvPr>
          <p:cNvSpPr/>
          <p:nvPr userDrawn="1"/>
        </p:nvSpPr>
        <p:spPr>
          <a:xfrm>
            <a:off x="292100" y="292100"/>
            <a:ext cx="9575800" cy="6184900"/>
          </a:xfrm>
          <a:custGeom>
            <a:avLst/>
            <a:gdLst/>
            <a:ahLst/>
            <a:cxnLst/>
            <a:rect l="l" t="t" r="r" b="b"/>
            <a:pathLst>
              <a:path w="9575800" h="6184900">
                <a:moveTo>
                  <a:pt x="0" y="6184900"/>
                </a:moveTo>
                <a:lnTo>
                  <a:pt x="9575800" y="6184900"/>
                </a:lnTo>
                <a:lnTo>
                  <a:pt x="9575800" y="0"/>
                </a:lnTo>
                <a:lnTo>
                  <a:pt x="0" y="0"/>
                </a:lnTo>
                <a:lnTo>
                  <a:pt x="0" y="61849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22">
            <a:extLst>
              <a:ext uri="{FF2B5EF4-FFF2-40B4-BE49-F238E27FC236}">
                <a16:creationId xmlns:a16="http://schemas.microsoft.com/office/drawing/2014/main" xmlns="" id="{2B02E010-F189-F44E-A86C-C82490D53119}"/>
              </a:ext>
            </a:extLst>
          </p:cNvPr>
          <p:cNvSpPr txBox="1"/>
          <p:nvPr userDrawn="1"/>
        </p:nvSpPr>
        <p:spPr>
          <a:xfrm>
            <a:off x="279400" y="7162800"/>
            <a:ext cx="3048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285275C4-68E1-4E48-ABF7-9886AEB89958}" type="slidenum">
              <a:rPr lang="en-GB" sz="1200" spc="-5" smtClean="0">
                <a:latin typeface="Trebuchet MS"/>
                <a:cs typeface="Trebuchet MS"/>
              </a:rPr>
              <a:pPr marL="12700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lang="en-GB" sz="1200" dirty="0">
              <a:latin typeface="Trebuchet MS"/>
              <a:cs typeface="Trebuchet MS"/>
            </a:endParaRP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xmlns="" id="{14FE6E20-BF05-5B43-8A56-B422939AEF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4200" y="7125494"/>
            <a:ext cx="7239000" cy="265906"/>
          </a:xfrm>
        </p:spPr>
        <p:txBody>
          <a:bodyPr>
            <a:normAutofit/>
          </a:bodyPr>
          <a:lstStyle>
            <a:lvl1pPr>
              <a:defRPr sz="1200" b="1" i="0">
                <a:solidFill>
                  <a:schemeClr val="tx2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GB" dirty="0"/>
              <a:t>Document title, Trebuchet 12pt bold</a:t>
            </a:r>
            <a:endParaRPr lang="en-GB" b="0" dirty="0">
              <a:solidFill>
                <a:schemeClr val="tx1"/>
              </a:solidFill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xmlns="" id="{ECD2FF9C-2793-E143-B8AD-CAC3A2A430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9172" y="454745"/>
            <a:ext cx="7772400" cy="685177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bg1"/>
                </a:solidFill>
                <a:latin typeface="Rockwell" panose="02060603020205020403" pitchFamily="18" charset="77"/>
              </a:defRPr>
            </a:lvl1pPr>
            <a:lvl2pPr>
              <a:defRPr sz="4000" b="1" i="0">
                <a:latin typeface="Rockwell Std" panose="02060603030405020103" pitchFamily="18" charset="0"/>
              </a:defRPr>
            </a:lvl2pPr>
            <a:lvl3pPr>
              <a:defRPr sz="4000" b="1" i="0">
                <a:latin typeface="Rockwell Std" panose="02060603030405020103" pitchFamily="18" charset="0"/>
              </a:defRPr>
            </a:lvl3pPr>
            <a:lvl4pPr>
              <a:defRPr sz="4000" b="1" i="0">
                <a:latin typeface="Rockwell Std" panose="02060603030405020103" pitchFamily="18" charset="0"/>
              </a:defRPr>
            </a:lvl4pPr>
            <a:lvl5pPr>
              <a:defRPr sz="4000" b="1" i="0">
                <a:latin typeface="Rockwell Std" panose="02060603030405020103" pitchFamily="18" charset="0"/>
              </a:defRPr>
            </a:lvl5pPr>
          </a:lstStyle>
          <a:p>
            <a:r>
              <a:rPr lang="en-US" dirty="0"/>
              <a:t>Contents, Rockwell 40pt </a:t>
            </a:r>
            <a:r>
              <a:rPr lang="en-US" dirty="0" err="1"/>
              <a:t>bd</a:t>
            </a:r>
            <a:endParaRPr lang="en-US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xmlns="" id="{4537CC7A-867D-DD42-BDBE-BC841DE169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97516" y="1752600"/>
            <a:ext cx="7516283" cy="4495800"/>
          </a:xfrm>
          <a:prstGeom prst="rect">
            <a:avLst/>
          </a:prstGeom>
        </p:spPr>
        <p:txBody>
          <a:bodyPr/>
          <a:lstStyle>
            <a:lvl1pPr marL="285750" marR="0" indent="-285750" defTabSz="9144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Bullet point copy, Trebuchet 16pt regular white</a:t>
            </a:r>
          </a:p>
          <a:p>
            <a:pPr marL="285750" marR="0" lvl="0" indent="-285750" defTabSz="9144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 copy, Trebuchet 16pt regular white</a:t>
            </a:r>
          </a:p>
          <a:p>
            <a:pPr marL="285750" marR="0" lvl="0" indent="-285750" defTabSz="9144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 copy, Trebuchet 16pt regular white</a:t>
            </a:r>
          </a:p>
          <a:p>
            <a:pPr marL="285750" marR="0" lvl="0" indent="-285750" defTabSz="9144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 copy, Trebuchet 16pt regular white</a:t>
            </a:r>
          </a:p>
          <a:p>
            <a:pPr marL="285750" marR="0" lvl="0" indent="-285750" defTabSz="9144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 copy, Trebuchet 16pt regular white</a:t>
            </a:r>
          </a:p>
          <a:p>
            <a:pPr lvl="0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CC00458-684A-1F4B-8735-6F19EF4152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4376" y="6948039"/>
            <a:ext cx="1368152" cy="44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24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2">
            <a:extLst>
              <a:ext uri="{FF2B5EF4-FFF2-40B4-BE49-F238E27FC236}">
                <a16:creationId xmlns:a16="http://schemas.microsoft.com/office/drawing/2014/main" xmlns="" id="{38F128BC-4A74-A64D-ADA6-743AD0531FFE}"/>
              </a:ext>
            </a:extLst>
          </p:cNvPr>
          <p:cNvSpPr txBox="1"/>
          <p:nvPr userDrawn="1"/>
        </p:nvSpPr>
        <p:spPr>
          <a:xfrm>
            <a:off x="279400" y="7162800"/>
            <a:ext cx="3048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285275C4-68E1-4E48-ABF7-9886AEB89958}" type="slidenum">
              <a:rPr lang="en-GB" sz="1200" spc="-5" smtClean="0">
                <a:latin typeface="Trebuchet MS"/>
                <a:cs typeface="Trebuchet MS"/>
              </a:rPr>
              <a:pPr marL="12700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lang="en-GB" sz="1200" dirty="0">
              <a:latin typeface="Trebuchet MS"/>
              <a:cs typeface="Trebuchet MS"/>
            </a:endParaRPr>
          </a:p>
        </p:txBody>
      </p:sp>
      <p:sp>
        <p:nvSpPr>
          <p:cNvPr id="18" name="Text Placeholder 24">
            <a:extLst>
              <a:ext uri="{FF2B5EF4-FFF2-40B4-BE49-F238E27FC236}">
                <a16:creationId xmlns:a16="http://schemas.microsoft.com/office/drawing/2014/main" xmlns="" id="{7AED7FA6-3E9A-7B49-88CE-BF6057D342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4200" y="7125494"/>
            <a:ext cx="7239000" cy="265906"/>
          </a:xfrm>
        </p:spPr>
        <p:txBody>
          <a:bodyPr>
            <a:normAutofit/>
          </a:bodyPr>
          <a:lstStyle>
            <a:lvl1pPr>
              <a:defRPr sz="1200" b="1" i="0">
                <a:solidFill>
                  <a:schemeClr val="tx2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GB" dirty="0"/>
              <a:t>Document title, Trebuchet 12pt bold</a:t>
            </a:r>
            <a:endParaRPr lang="en-GB" b="0" dirty="0">
              <a:solidFill>
                <a:schemeClr val="tx1"/>
              </a:solidFill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xmlns="" id="{B62859A0-99D6-CB45-8B1A-8C9DBADDAEA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79172" y="454745"/>
            <a:ext cx="7772400" cy="685177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tx2"/>
                </a:solidFill>
                <a:latin typeface="Rockwell" panose="02060603020205020403" pitchFamily="18" charset="77"/>
              </a:defRPr>
            </a:lvl1pPr>
            <a:lvl2pPr>
              <a:defRPr sz="4000" b="1" i="0">
                <a:latin typeface="Rockwell Std" panose="02060603030405020103" pitchFamily="18" charset="0"/>
              </a:defRPr>
            </a:lvl2pPr>
            <a:lvl3pPr>
              <a:defRPr sz="4000" b="1" i="0">
                <a:latin typeface="Rockwell Std" panose="02060603030405020103" pitchFamily="18" charset="0"/>
              </a:defRPr>
            </a:lvl3pPr>
            <a:lvl4pPr>
              <a:defRPr sz="4000" b="1" i="0">
                <a:latin typeface="Rockwell Std" panose="02060603030405020103" pitchFamily="18" charset="0"/>
              </a:defRPr>
            </a:lvl4pPr>
            <a:lvl5pPr>
              <a:defRPr sz="4000" b="1" i="0">
                <a:latin typeface="Rockwell Std" panose="02060603030405020103" pitchFamily="18" charset="0"/>
              </a:defRPr>
            </a:lvl5pPr>
          </a:lstStyle>
          <a:p>
            <a:pPr lvl="0"/>
            <a:r>
              <a:rPr lang="en-US" dirty="0"/>
              <a:t>Headline, Rockwell 40pt </a:t>
            </a:r>
            <a:r>
              <a:rPr lang="en-US" dirty="0" err="1"/>
              <a:t>bd</a:t>
            </a:r>
            <a:endParaRPr lang="en-US" dirty="0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xmlns="" id="{4AB1EC5F-18CA-D540-A0A6-1C98A3049C2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97516" y="1752600"/>
            <a:ext cx="7516283" cy="4724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Body copy, Trebuchet 16pt regular black. Body copy, Trebuchet 16pt regular black. Body copy, Trebuchet 16pt regular black. Body copy, Trebuchet 16pt regular black. Body copy, Trebuchet 16pt regular black.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F105F63-114C-E142-86C0-E2D712CDF6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4376" y="6948039"/>
            <a:ext cx="1368152" cy="44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666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2">
            <a:extLst>
              <a:ext uri="{FF2B5EF4-FFF2-40B4-BE49-F238E27FC236}">
                <a16:creationId xmlns:a16="http://schemas.microsoft.com/office/drawing/2014/main" xmlns="" id="{C039DC9F-59E2-584D-AF41-48EA1B2A2F42}"/>
              </a:ext>
            </a:extLst>
          </p:cNvPr>
          <p:cNvSpPr txBox="1"/>
          <p:nvPr userDrawn="1"/>
        </p:nvSpPr>
        <p:spPr>
          <a:xfrm>
            <a:off x="279400" y="7162800"/>
            <a:ext cx="3048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285275C4-68E1-4E48-ABF7-9886AEB89958}" type="slidenum">
              <a:rPr lang="en-GB" sz="1200" spc="-5" smtClean="0">
                <a:latin typeface="Trebuchet MS"/>
                <a:cs typeface="Trebuchet MS"/>
              </a:rPr>
              <a:pPr marL="12700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lang="en-GB" sz="1200" dirty="0">
              <a:latin typeface="Trebuchet MS"/>
              <a:cs typeface="Trebuchet MS"/>
            </a:endParaRPr>
          </a:p>
        </p:txBody>
      </p:sp>
      <p:sp>
        <p:nvSpPr>
          <p:cNvPr id="19" name="Text Placeholder 24">
            <a:extLst>
              <a:ext uri="{FF2B5EF4-FFF2-40B4-BE49-F238E27FC236}">
                <a16:creationId xmlns:a16="http://schemas.microsoft.com/office/drawing/2014/main" xmlns="" id="{5265EB06-9B59-7248-ABF6-C64B0382D84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4200" y="7125494"/>
            <a:ext cx="7239000" cy="265906"/>
          </a:xfrm>
        </p:spPr>
        <p:txBody>
          <a:bodyPr>
            <a:normAutofit/>
          </a:bodyPr>
          <a:lstStyle>
            <a:lvl1pPr>
              <a:defRPr sz="1200" b="1" i="0">
                <a:solidFill>
                  <a:schemeClr val="tx2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GB" dirty="0"/>
              <a:t>Document title, Trebuchet 12pt bold</a:t>
            </a:r>
            <a:endParaRPr lang="en-GB" b="0" dirty="0">
              <a:solidFill>
                <a:schemeClr val="tx1"/>
              </a:solidFill>
            </a:endParaRP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xmlns="" id="{73A212CF-152A-EF4F-AAD7-71F2EE25F0C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50233" y="454745"/>
            <a:ext cx="6106564" cy="685177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tx2"/>
                </a:solidFill>
                <a:latin typeface="Rockwell" panose="02060603020205020403" pitchFamily="18" charset="77"/>
              </a:defRPr>
            </a:lvl1pPr>
            <a:lvl2pPr>
              <a:defRPr sz="4000" b="1" i="0">
                <a:latin typeface="Rockwell Std" panose="02060603030405020103" pitchFamily="18" charset="0"/>
              </a:defRPr>
            </a:lvl2pPr>
            <a:lvl3pPr>
              <a:defRPr sz="4000" b="1" i="0">
                <a:latin typeface="Rockwell Std" panose="02060603030405020103" pitchFamily="18" charset="0"/>
              </a:defRPr>
            </a:lvl3pPr>
            <a:lvl4pPr>
              <a:defRPr sz="4000" b="1" i="0">
                <a:latin typeface="Rockwell Std" panose="02060603030405020103" pitchFamily="18" charset="0"/>
              </a:defRPr>
            </a:lvl4pPr>
            <a:lvl5pPr>
              <a:defRPr sz="4000" b="1" i="0">
                <a:latin typeface="Rockwell Std" panose="02060603030405020103" pitchFamily="18" charset="0"/>
              </a:defRPr>
            </a:lvl5pPr>
          </a:lstStyle>
          <a:p>
            <a:pPr lvl="0"/>
            <a:r>
              <a:rPr lang="en-US" dirty="0"/>
              <a:t>Headline 40pt </a:t>
            </a:r>
            <a:r>
              <a:rPr lang="en-US" dirty="0" err="1"/>
              <a:t>bd</a:t>
            </a:r>
            <a:r>
              <a:rPr lang="en-US" dirty="0"/>
              <a:t> pink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xmlns="" id="{ED34DB4C-7135-5A42-A2F0-ACB7EE76FDD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68577" y="1763016"/>
            <a:ext cx="6106211" cy="47393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Body copy, Trebuchet 16pt regular black. Body copy, Trebuchet 16pt regular black. Body copy, Trebuchet 16pt regular black. Body copy, Trebuchet 16pt regular black.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F02D191-F024-C540-9A06-14B3075831A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203200" y="609600"/>
            <a:ext cx="3078163" cy="5892800"/>
          </a:xfrm>
        </p:spPr>
        <p:txBody>
          <a:bodyPr/>
          <a:lstStyle/>
          <a:p>
            <a:r>
              <a:rPr lang="en-US" dirty="0"/>
              <a:t>Add a graphic or picture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514A76F-1CC2-D447-B07C-4FFBAEF1CC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4376" y="6948039"/>
            <a:ext cx="1368152" cy="44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392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E32609E1-4EC7-9A4A-83E3-F324C260BBD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790269" y="631489"/>
            <a:ext cx="3077630" cy="28987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Add a graphic or picture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xmlns="" id="{B611CC9B-BB10-E647-900A-3921BDAEC89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790269" y="3530286"/>
            <a:ext cx="3077630" cy="29728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a graphic or picture</a:t>
            </a:r>
          </a:p>
        </p:txBody>
      </p:sp>
      <p:sp>
        <p:nvSpPr>
          <p:cNvPr id="17" name="object 22">
            <a:extLst>
              <a:ext uri="{FF2B5EF4-FFF2-40B4-BE49-F238E27FC236}">
                <a16:creationId xmlns:a16="http://schemas.microsoft.com/office/drawing/2014/main" xmlns="" id="{6317ACF9-66BC-3442-8B2E-AE9174EB92D1}"/>
              </a:ext>
            </a:extLst>
          </p:cNvPr>
          <p:cNvSpPr txBox="1"/>
          <p:nvPr userDrawn="1"/>
        </p:nvSpPr>
        <p:spPr>
          <a:xfrm>
            <a:off x="279400" y="7162800"/>
            <a:ext cx="3048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285275C4-68E1-4E48-ABF7-9886AEB89958}" type="slidenum">
              <a:rPr lang="en-GB" sz="1200" spc="-5" smtClean="0">
                <a:latin typeface="Trebuchet MS"/>
                <a:cs typeface="Trebuchet MS"/>
              </a:rPr>
              <a:pPr marL="12700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lang="en-GB" sz="1200" dirty="0">
              <a:latin typeface="Trebuchet MS"/>
              <a:cs typeface="Trebuchet MS"/>
            </a:endParaRPr>
          </a:p>
        </p:txBody>
      </p:sp>
      <p:sp>
        <p:nvSpPr>
          <p:cNvPr id="18" name="Text Placeholder 24">
            <a:extLst>
              <a:ext uri="{FF2B5EF4-FFF2-40B4-BE49-F238E27FC236}">
                <a16:creationId xmlns:a16="http://schemas.microsoft.com/office/drawing/2014/main" xmlns="" id="{CC21389F-5EC8-D244-8FCA-955ADAC970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4200" y="7125494"/>
            <a:ext cx="7239000" cy="265906"/>
          </a:xfrm>
        </p:spPr>
        <p:txBody>
          <a:bodyPr>
            <a:normAutofit/>
          </a:bodyPr>
          <a:lstStyle>
            <a:lvl1pPr>
              <a:defRPr sz="1200" b="1" i="0">
                <a:solidFill>
                  <a:schemeClr val="tx2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GB" dirty="0"/>
              <a:t>Document title, Trebuchet 12pt bold</a:t>
            </a:r>
            <a:endParaRPr lang="en-GB" b="0" dirty="0">
              <a:solidFill>
                <a:schemeClr val="tx1"/>
              </a:solidFill>
            </a:endParaRP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xmlns="" id="{509DCAC3-D0E9-324F-B823-BC2D84082FD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03200" y="454745"/>
            <a:ext cx="6106564" cy="685177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tx2"/>
                </a:solidFill>
                <a:latin typeface="Rockwell" panose="02060603020205020403" pitchFamily="18" charset="77"/>
              </a:defRPr>
            </a:lvl1pPr>
            <a:lvl2pPr>
              <a:defRPr sz="4000" b="1" i="0">
                <a:latin typeface="Rockwell Std" panose="02060603030405020103" pitchFamily="18" charset="0"/>
              </a:defRPr>
            </a:lvl2pPr>
            <a:lvl3pPr>
              <a:defRPr sz="4000" b="1" i="0">
                <a:latin typeface="Rockwell Std" panose="02060603030405020103" pitchFamily="18" charset="0"/>
              </a:defRPr>
            </a:lvl3pPr>
            <a:lvl4pPr>
              <a:defRPr sz="4000" b="1" i="0">
                <a:latin typeface="Rockwell Std" panose="02060603030405020103" pitchFamily="18" charset="0"/>
              </a:defRPr>
            </a:lvl4pPr>
            <a:lvl5pPr>
              <a:defRPr sz="4000" b="1" i="0">
                <a:latin typeface="Rockwell Std" panose="02060603030405020103" pitchFamily="18" charset="0"/>
              </a:defRPr>
            </a:lvl5pPr>
          </a:lstStyle>
          <a:p>
            <a:pPr lvl="0"/>
            <a:r>
              <a:rPr lang="en-US" dirty="0"/>
              <a:t>Headline 40pt </a:t>
            </a:r>
            <a:r>
              <a:rPr lang="en-US" dirty="0" err="1"/>
              <a:t>bd</a:t>
            </a:r>
            <a:r>
              <a:rPr lang="en-US" dirty="0"/>
              <a:t> pink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xmlns="" id="{FC068B2B-4E14-4349-B19A-EAC962CB58C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1544" y="1752600"/>
            <a:ext cx="6106211" cy="47505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Body copy, Trebuchet 16pt regular black. Body copy, Trebuchet 16pt regular black. Body copy, Trebuchet 16pt regular black. Body copy, Trebuchet 16pt regular black.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5E3A0C8-58F5-F64E-94CA-9DF19D7573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4376" y="6948039"/>
            <a:ext cx="1368152" cy="44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155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E32609E1-4EC7-9A4A-83E3-F324C260BBD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790269" y="609600"/>
            <a:ext cx="3077630" cy="1944000"/>
          </a:xfrm>
          <a:prstGeom prst="rect">
            <a:avLst/>
          </a:prstGeom>
        </p:spPr>
        <p:txBody>
          <a:bodyPr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Add a graphic or picture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xmlns="" id="{88F096BE-5225-3B4D-8F3C-3EB428A495C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790269" y="2583751"/>
            <a:ext cx="3077630" cy="194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a graphic or picture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xmlns="" id="{B611CC9B-BB10-E647-900A-3921BDAEC89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790269" y="4554000"/>
            <a:ext cx="3077630" cy="194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a graphic or picture</a:t>
            </a:r>
          </a:p>
        </p:txBody>
      </p:sp>
      <p:sp>
        <p:nvSpPr>
          <p:cNvPr id="26" name="object 22">
            <a:extLst>
              <a:ext uri="{FF2B5EF4-FFF2-40B4-BE49-F238E27FC236}">
                <a16:creationId xmlns:a16="http://schemas.microsoft.com/office/drawing/2014/main" xmlns="" id="{AEE40EEC-464A-1D48-94F7-96160044E36D}"/>
              </a:ext>
            </a:extLst>
          </p:cNvPr>
          <p:cNvSpPr txBox="1"/>
          <p:nvPr userDrawn="1"/>
        </p:nvSpPr>
        <p:spPr>
          <a:xfrm>
            <a:off x="279400" y="7162800"/>
            <a:ext cx="3048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285275C4-68E1-4E48-ABF7-9886AEB89958}" type="slidenum">
              <a:rPr lang="en-GB" sz="1200" spc="-5" smtClean="0">
                <a:latin typeface="Trebuchet MS"/>
                <a:cs typeface="Trebuchet MS"/>
              </a:rPr>
              <a:pPr marL="12700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lang="en-GB" sz="1200" dirty="0">
              <a:latin typeface="Trebuchet MS"/>
              <a:cs typeface="Trebuchet MS"/>
            </a:endParaRP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xmlns="" id="{8505BC8D-6B54-F44B-9F60-E0EC67BEBF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4200" y="7125494"/>
            <a:ext cx="7239000" cy="265906"/>
          </a:xfrm>
        </p:spPr>
        <p:txBody>
          <a:bodyPr>
            <a:normAutofit/>
          </a:bodyPr>
          <a:lstStyle>
            <a:lvl1pPr>
              <a:defRPr sz="1200" b="1" i="0">
                <a:solidFill>
                  <a:schemeClr val="tx2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GB" dirty="0"/>
              <a:t>Document title, Trebuchet 12pt bold</a:t>
            </a:r>
            <a:endParaRPr lang="en-GB" b="0" dirty="0">
              <a:solidFill>
                <a:schemeClr val="tx1"/>
              </a:solidFill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xmlns="" id="{CE070C79-6312-E641-8003-0FA3008149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03200" y="454745"/>
            <a:ext cx="6106564" cy="685177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tx2"/>
                </a:solidFill>
                <a:latin typeface="Rockwell" panose="02060603020205020403" pitchFamily="18" charset="77"/>
              </a:defRPr>
            </a:lvl1pPr>
            <a:lvl2pPr>
              <a:defRPr sz="4000" b="1" i="0">
                <a:latin typeface="Rockwell Std" panose="02060603030405020103" pitchFamily="18" charset="0"/>
              </a:defRPr>
            </a:lvl2pPr>
            <a:lvl3pPr>
              <a:defRPr sz="4000" b="1" i="0">
                <a:latin typeface="Rockwell Std" panose="02060603030405020103" pitchFamily="18" charset="0"/>
              </a:defRPr>
            </a:lvl3pPr>
            <a:lvl4pPr>
              <a:defRPr sz="4000" b="1" i="0">
                <a:latin typeface="Rockwell Std" panose="02060603030405020103" pitchFamily="18" charset="0"/>
              </a:defRPr>
            </a:lvl4pPr>
            <a:lvl5pPr>
              <a:defRPr sz="4000" b="1" i="0">
                <a:latin typeface="Rockwell Std" panose="02060603030405020103" pitchFamily="18" charset="0"/>
              </a:defRPr>
            </a:lvl5pPr>
          </a:lstStyle>
          <a:p>
            <a:pPr lvl="0"/>
            <a:r>
              <a:rPr lang="en-US" dirty="0"/>
              <a:t>Headline 40pt </a:t>
            </a:r>
            <a:r>
              <a:rPr lang="en-US" dirty="0" err="1"/>
              <a:t>bd</a:t>
            </a:r>
            <a:r>
              <a:rPr lang="en-US" dirty="0"/>
              <a:t> pink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xmlns="" id="{280A5AF9-72A2-2748-A24D-EF2C3FC3FB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1544" y="1752600"/>
            <a:ext cx="6106211" cy="47505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Body copy, Trebuchet 16pt regular black. Body copy, Trebuchet 16pt regular black. Body copy, Trebuchet 16pt regular black. Body copy, Trebuchet 16pt regular black.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CA0D1CB-F485-3044-9A46-1CD1C885B7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4376" y="6948039"/>
            <a:ext cx="1368152" cy="4433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y Chart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DF78654C-A1E8-3945-93E2-C1B06DB9B0F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854700" y="1752600"/>
            <a:ext cx="4025900" cy="4724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a graphic or picture</a:t>
            </a:r>
          </a:p>
        </p:txBody>
      </p:sp>
      <p:sp>
        <p:nvSpPr>
          <p:cNvPr id="10" name="object 22">
            <a:extLst>
              <a:ext uri="{FF2B5EF4-FFF2-40B4-BE49-F238E27FC236}">
                <a16:creationId xmlns:a16="http://schemas.microsoft.com/office/drawing/2014/main" xmlns="" id="{688A4F7F-2BFA-134F-8533-E30789EC97B8}"/>
              </a:ext>
            </a:extLst>
          </p:cNvPr>
          <p:cNvSpPr txBox="1"/>
          <p:nvPr userDrawn="1"/>
        </p:nvSpPr>
        <p:spPr>
          <a:xfrm>
            <a:off x="279400" y="7162800"/>
            <a:ext cx="3048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285275C4-68E1-4E48-ABF7-9886AEB89958}" type="slidenum">
              <a:rPr lang="en-GB" sz="1200" spc="-5" smtClean="0">
                <a:latin typeface="Trebuchet MS"/>
                <a:cs typeface="Trebuchet MS"/>
              </a:rPr>
              <a:pPr marL="12700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lang="en-GB" sz="1200" dirty="0">
              <a:latin typeface="Trebuchet MS"/>
              <a:cs typeface="Trebuchet MS"/>
            </a:endParaRPr>
          </a:p>
        </p:txBody>
      </p:sp>
      <p:sp>
        <p:nvSpPr>
          <p:cNvPr id="11" name="Text Placeholder 24">
            <a:extLst>
              <a:ext uri="{FF2B5EF4-FFF2-40B4-BE49-F238E27FC236}">
                <a16:creationId xmlns:a16="http://schemas.microsoft.com/office/drawing/2014/main" xmlns="" id="{7306FB44-BC58-C749-B9CC-B73507D1747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4200" y="7125494"/>
            <a:ext cx="7239000" cy="265906"/>
          </a:xfrm>
        </p:spPr>
        <p:txBody>
          <a:bodyPr>
            <a:normAutofit/>
          </a:bodyPr>
          <a:lstStyle>
            <a:lvl1pPr>
              <a:defRPr sz="1200" b="1" i="0">
                <a:solidFill>
                  <a:schemeClr val="tx2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GB" dirty="0"/>
              <a:t>Document title, Trebuchet 12pt bold</a:t>
            </a:r>
            <a:endParaRPr lang="en-GB" b="0" dirty="0">
              <a:solidFill>
                <a:schemeClr val="tx1"/>
              </a:solidFill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xmlns="" id="{9278E976-DF1C-7C47-9749-EB87D505A9F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03200" y="454745"/>
            <a:ext cx="9677400" cy="685177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tx2"/>
                </a:solidFill>
                <a:latin typeface="Rockwell" panose="02060603020205020403" pitchFamily="18" charset="77"/>
              </a:defRPr>
            </a:lvl1pPr>
            <a:lvl2pPr>
              <a:defRPr sz="4000" b="1" i="0">
                <a:latin typeface="Rockwell Std" panose="02060603030405020103" pitchFamily="18" charset="0"/>
              </a:defRPr>
            </a:lvl2pPr>
            <a:lvl3pPr>
              <a:defRPr sz="4000" b="1" i="0">
                <a:latin typeface="Rockwell Std" panose="02060603030405020103" pitchFamily="18" charset="0"/>
              </a:defRPr>
            </a:lvl3pPr>
            <a:lvl4pPr>
              <a:defRPr sz="4000" b="1" i="0">
                <a:latin typeface="Rockwell Std" panose="02060603030405020103" pitchFamily="18" charset="0"/>
              </a:defRPr>
            </a:lvl4pPr>
            <a:lvl5pPr>
              <a:defRPr sz="4000" b="1" i="0">
                <a:latin typeface="Rockwell Std" panose="02060603030405020103" pitchFamily="18" charset="0"/>
              </a:defRPr>
            </a:lvl5pPr>
          </a:lstStyle>
          <a:p>
            <a:r>
              <a:rPr lang="en-US" dirty="0"/>
              <a:t>Headline, Rockwell 40pt </a:t>
            </a:r>
            <a:r>
              <a:rPr lang="en-US" dirty="0" err="1"/>
              <a:t>bd</a:t>
            </a:r>
            <a:r>
              <a:rPr lang="en-US" dirty="0"/>
              <a:t> pink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xmlns="" id="{70B7A23F-A429-2746-BA5B-68C29438E1E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21545" y="1752600"/>
            <a:ext cx="5391855" cy="47505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Body copy, Trebuchet 16pt regular black. Body copy, Trebuchet 16pt regular black. Body copy, Trebuchet 16pt regular black.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A43D0C-A3A1-6441-9A85-DDC7EBDD59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4376" y="6948039"/>
            <a:ext cx="1368152" cy="44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597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y Chart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DF78654C-A1E8-3945-93E2-C1B06DB9B0F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92100" y="1752600"/>
            <a:ext cx="4025900" cy="4724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a graphic or picture</a:t>
            </a:r>
          </a:p>
        </p:txBody>
      </p:sp>
      <p:sp>
        <p:nvSpPr>
          <p:cNvPr id="29" name="object 22">
            <a:extLst>
              <a:ext uri="{FF2B5EF4-FFF2-40B4-BE49-F238E27FC236}">
                <a16:creationId xmlns:a16="http://schemas.microsoft.com/office/drawing/2014/main" xmlns="" id="{7A6FEF7E-CDE6-3742-B535-64C24A853BBB}"/>
              </a:ext>
            </a:extLst>
          </p:cNvPr>
          <p:cNvSpPr txBox="1"/>
          <p:nvPr userDrawn="1"/>
        </p:nvSpPr>
        <p:spPr>
          <a:xfrm>
            <a:off x="279400" y="7162800"/>
            <a:ext cx="3048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285275C4-68E1-4E48-ABF7-9886AEB89958}" type="slidenum">
              <a:rPr lang="en-GB" sz="1200" spc="-5" smtClean="0">
                <a:latin typeface="Trebuchet MS"/>
                <a:cs typeface="Trebuchet MS"/>
              </a:rPr>
              <a:pPr marL="12700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lang="en-GB" sz="1200" dirty="0">
              <a:latin typeface="Trebuchet MS"/>
              <a:cs typeface="Trebuchet MS"/>
            </a:endParaRPr>
          </a:p>
        </p:txBody>
      </p:sp>
      <p:sp>
        <p:nvSpPr>
          <p:cNvPr id="31" name="Text Placeholder 24">
            <a:extLst>
              <a:ext uri="{FF2B5EF4-FFF2-40B4-BE49-F238E27FC236}">
                <a16:creationId xmlns:a16="http://schemas.microsoft.com/office/drawing/2014/main" xmlns="" id="{EC2AADB0-8D69-494A-B316-3CF8F8B23C4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4200" y="7125494"/>
            <a:ext cx="7239000" cy="265906"/>
          </a:xfrm>
        </p:spPr>
        <p:txBody>
          <a:bodyPr>
            <a:normAutofit/>
          </a:bodyPr>
          <a:lstStyle>
            <a:lvl1pPr>
              <a:defRPr sz="1200" b="1" i="0">
                <a:solidFill>
                  <a:schemeClr val="tx2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GB" dirty="0"/>
              <a:t>Document title, Trebuchet 12pt bold</a:t>
            </a:r>
            <a:endParaRPr lang="en-GB" b="0" dirty="0">
              <a:solidFill>
                <a:schemeClr val="tx1"/>
              </a:solidFill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61B3EC50-8B69-FC44-B088-3C6C26D9FAD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03200" y="454745"/>
            <a:ext cx="9677400" cy="685177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tx2"/>
                </a:solidFill>
                <a:latin typeface="Rockwell" panose="02060603020205020403" pitchFamily="18" charset="77"/>
              </a:defRPr>
            </a:lvl1pPr>
            <a:lvl2pPr>
              <a:defRPr sz="4000" b="1" i="0">
                <a:latin typeface="Rockwell Std" panose="02060603030405020103" pitchFamily="18" charset="0"/>
              </a:defRPr>
            </a:lvl2pPr>
            <a:lvl3pPr>
              <a:defRPr sz="4000" b="1" i="0">
                <a:latin typeface="Rockwell Std" panose="02060603030405020103" pitchFamily="18" charset="0"/>
              </a:defRPr>
            </a:lvl3pPr>
            <a:lvl4pPr>
              <a:defRPr sz="4000" b="1" i="0">
                <a:latin typeface="Rockwell Std" panose="02060603030405020103" pitchFamily="18" charset="0"/>
              </a:defRPr>
            </a:lvl4pPr>
            <a:lvl5pPr>
              <a:defRPr sz="4000" b="1" i="0">
                <a:latin typeface="Rockwell Std" panose="02060603030405020103" pitchFamily="18" charset="0"/>
              </a:defRPr>
            </a:lvl5pPr>
          </a:lstStyle>
          <a:p>
            <a:r>
              <a:rPr lang="en-US" dirty="0"/>
              <a:t>Headline, Rockwell 40pt </a:t>
            </a:r>
            <a:r>
              <a:rPr lang="en-US" dirty="0" err="1"/>
              <a:t>bd</a:t>
            </a:r>
            <a:r>
              <a:rPr lang="en-US" dirty="0"/>
              <a:t> pink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xmlns="" id="{EBD31999-FD2A-B445-B98D-7E4C2D89D1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88539" y="1752600"/>
            <a:ext cx="5391856" cy="4724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Body copy, Trebuchet 16pt regular black. Body copy, Trebuchet 16pt regular black. Body copy, Trebuchet 16pt regular black.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EC3CD4E-1FA7-3146-8D37-FA8C951D64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4376" y="6948039"/>
            <a:ext cx="1368152" cy="44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84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858E77C-028E-C042-9F2E-BFEAA8931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406400"/>
            <a:ext cx="8763000" cy="1471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C20CC88-69F6-1647-918E-3762BED5C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500" y="2028825"/>
            <a:ext cx="8763000" cy="4833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8E26C6-DB3C-8140-A494-B7ECC46E8D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8500" y="7062788"/>
            <a:ext cx="2286000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360C2-720A-DE44-A82B-3A5FE5824863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80D2911-8193-0641-8082-49C303A404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5500" y="7062788"/>
            <a:ext cx="3429000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2F71749-A7CE-FD4D-A6C8-CEA0D15FEC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5500" y="7062788"/>
            <a:ext cx="2286000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D2F9A-E874-774C-8ED7-C93871FE4A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8" r:id="rId2"/>
    <p:sldLayoutId id="2147483679" r:id="rId3"/>
    <p:sldLayoutId id="2147483677" r:id="rId4"/>
    <p:sldLayoutId id="2147483676" r:id="rId5"/>
    <p:sldLayoutId id="2147483675" r:id="rId6"/>
    <p:sldLayoutId id="2147483662" r:id="rId7"/>
    <p:sldLayoutId id="2147483674" r:id="rId8"/>
    <p:sldLayoutId id="2147483673" r:id="rId9"/>
    <p:sldLayoutId id="2147483669" r:id="rId10"/>
    <p:sldLayoutId id="2147483670" r:id="rId11"/>
    <p:sldLayoutId id="2147483665" r:id="rId12"/>
    <p:sldLayoutId id="2147483699" r:id="rId13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098" y="1730376"/>
            <a:ext cx="8180917" cy="4206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 </a:t>
            </a:r>
          </a:p>
        </p:txBody>
      </p:sp>
      <p:sp>
        <p:nvSpPr>
          <p:cNvPr id="1027" name="Title Placeholder 13"/>
          <p:cNvSpPr>
            <a:spLocks noGrp="1"/>
          </p:cNvSpPr>
          <p:nvPr>
            <p:ph type="title"/>
          </p:nvPr>
        </p:nvSpPr>
        <p:spPr bwMode="auto">
          <a:xfrm>
            <a:off x="508000" y="305153"/>
            <a:ext cx="9144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39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333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33">
          <a:solidFill>
            <a:schemeClr val="tx1"/>
          </a:solidFill>
          <a:latin typeface="Trebuchet MS" pitchFamily="34" charset="0"/>
          <a:ea typeface="ＭＳ Ｐゴシック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33">
          <a:solidFill>
            <a:schemeClr val="tx1"/>
          </a:solidFill>
          <a:latin typeface="Trebuchet MS" pitchFamily="34" charset="0"/>
          <a:ea typeface="ＭＳ Ｐゴシック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33">
          <a:solidFill>
            <a:schemeClr val="tx1"/>
          </a:solidFill>
          <a:latin typeface="Trebuchet MS" pitchFamily="34" charset="0"/>
          <a:ea typeface="ＭＳ Ｐゴシック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33">
          <a:solidFill>
            <a:schemeClr val="tx1"/>
          </a:solidFill>
          <a:latin typeface="Trebuchet MS" pitchFamily="34" charset="0"/>
          <a:ea typeface="ＭＳ Ｐゴシック" charset="0"/>
          <a:cs typeface="Arial" pitchFamily="34" charset="0"/>
        </a:defRPr>
      </a:lvl5pPr>
      <a:lvl6pPr marL="507995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rebuchet MS" pitchFamily="34" charset="0"/>
          <a:cs typeface="Arial" pitchFamily="34" charset="0"/>
        </a:defRPr>
      </a:lvl6pPr>
      <a:lvl7pPr marL="101599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rebuchet MS" pitchFamily="34" charset="0"/>
          <a:cs typeface="Arial" pitchFamily="34" charset="0"/>
        </a:defRPr>
      </a:lvl7pPr>
      <a:lvl8pPr marL="1523985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rebuchet MS" pitchFamily="34" charset="0"/>
          <a:cs typeface="Arial" pitchFamily="34" charset="0"/>
        </a:defRPr>
      </a:lvl8pPr>
      <a:lvl9pPr marL="203198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rebuchet MS" pitchFamily="34" charset="0"/>
          <a:cs typeface="Arial" pitchFamily="34" charset="0"/>
        </a:defRPr>
      </a:lvl9pPr>
    </p:titleStyle>
    <p:bodyStyle>
      <a:lvl1pPr marL="380996" indent="-380996" algn="l" rtl="0" eaLnBrk="1" fontAlgn="base" hangingPunct="1">
        <a:spcBef>
          <a:spcPct val="0"/>
        </a:spcBef>
        <a:spcAft>
          <a:spcPts val="667"/>
        </a:spcAft>
        <a:defRPr sz="2444" b="1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1764" indent="506232" algn="l" rtl="0" eaLnBrk="1" fontAlgn="base" hangingPunct="1">
        <a:spcBef>
          <a:spcPct val="0"/>
        </a:spcBef>
        <a:spcAft>
          <a:spcPts val="667"/>
        </a:spcAft>
        <a:defRPr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430385" indent="-310441" algn="l" rtl="0" eaLnBrk="1" fontAlgn="base" hangingPunct="1">
        <a:spcBef>
          <a:spcPct val="0"/>
        </a:spcBef>
        <a:spcAft>
          <a:spcPts val="667"/>
        </a:spcAft>
        <a:buClr>
          <a:srgbClr val="00AEEF"/>
        </a:buClr>
        <a:buSzPct val="150000"/>
        <a:buFont typeface="Arial" charset="0"/>
        <a:buChar char="•"/>
        <a:defRPr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742590" indent="-310441" algn="l" rtl="0" eaLnBrk="1" fontAlgn="base" hangingPunct="1">
        <a:spcBef>
          <a:spcPct val="0"/>
        </a:spcBef>
        <a:spcAft>
          <a:spcPts val="667"/>
        </a:spcAft>
        <a:buClr>
          <a:srgbClr val="00AEEF"/>
        </a:buClr>
        <a:buFont typeface="Arial" charset="0"/>
        <a:buChar char="─"/>
        <a:defRPr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991296" indent="-343955" algn="l" rtl="0" eaLnBrk="1" fontAlgn="base" hangingPunct="1">
        <a:lnSpc>
          <a:spcPts val="2667"/>
        </a:lnSpc>
        <a:spcBef>
          <a:spcPct val="0"/>
        </a:spcBef>
        <a:spcAft>
          <a:spcPct val="60000"/>
        </a:spcAft>
        <a:buClr>
          <a:srgbClr val="00AEEF"/>
        </a:buClr>
        <a:buFont typeface="Arial" charset="0"/>
        <a:buChar char="─"/>
        <a:defRPr sz="2333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499291" indent="-343955" algn="l" rtl="0" eaLnBrk="1" fontAlgn="base" hangingPunct="1">
        <a:lnSpc>
          <a:spcPts val="2667"/>
        </a:lnSpc>
        <a:spcBef>
          <a:spcPct val="0"/>
        </a:spcBef>
        <a:spcAft>
          <a:spcPct val="60000"/>
        </a:spcAft>
        <a:buClr>
          <a:srgbClr val="00AEEF"/>
        </a:buClr>
        <a:buFont typeface="Arial" pitchFamily="34" charset="0"/>
        <a:buChar char="─"/>
        <a:defRPr sz="2333">
          <a:solidFill>
            <a:schemeClr val="tx1"/>
          </a:solidFill>
          <a:latin typeface="+mn-lt"/>
          <a:cs typeface="+mn-cs"/>
        </a:defRPr>
      </a:lvl6pPr>
      <a:lvl7pPr marL="2007285" indent="-343955" algn="l" rtl="0" eaLnBrk="1" fontAlgn="base" hangingPunct="1">
        <a:lnSpc>
          <a:spcPts val="2667"/>
        </a:lnSpc>
        <a:spcBef>
          <a:spcPct val="0"/>
        </a:spcBef>
        <a:spcAft>
          <a:spcPct val="60000"/>
        </a:spcAft>
        <a:buClr>
          <a:srgbClr val="00AEEF"/>
        </a:buClr>
        <a:buFont typeface="Arial" pitchFamily="34" charset="0"/>
        <a:buChar char="─"/>
        <a:defRPr sz="2333">
          <a:solidFill>
            <a:schemeClr val="tx1"/>
          </a:solidFill>
          <a:latin typeface="+mn-lt"/>
          <a:cs typeface="+mn-cs"/>
        </a:defRPr>
      </a:lvl7pPr>
      <a:lvl8pPr marL="2515280" indent="-343955" algn="l" rtl="0" eaLnBrk="1" fontAlgn="base" hangingPunct="1">
        <a:lnSpc>
          <a:spcPts val="2667"/>
        </a:lnSpc>
        <a:spcBef>
          <a:spcPct val="0"/>
        </a:spcBef>
        <a:spcAft>
          <a:spcPct val="60000"/>
        </a:spcAft>
        <a:buClr>
          <a:srgbClr val="00AEEF"/>
        </a:buClr>
        <a:buFont typeface="Arial" pitchFamily="34" charset="0"/>
        <a:buChar char="─"/>
        <a:defRPr sz="2333">
          <a:solidFill>
            <a:schemeClr val="tx1"/>
          </a:solidFill>
          <a:latin typeface="+mn-lt"/>
          <a:cs typeface="+mn-cs"/>
        </a:defRPr>
      </a:lvl8pPr>
      <a:lvl9pPr marL="3023275" indent="-343955" algn="l" rtl="0" eaLnBrk="1" fontAlgn="base" hangingPunct="1">
        <a:lnSpc>
          <a:spcPts val="2667"/>
        </a:lnSpc>
        <a:spcBef>
          <a:spcPct val="0"/>
        </a:spcBef>
        <a:spcAft>
          <a:spcPct val="60000"/>
        </a:spcAft>
        <a:buClr>
          <a:srgbClr val="00AEEF"/>
        </a:buClr>
        <a:buFont typeface="Arial" pitchFamily="34" charset="0"/>
        <a:buChar char="─"/>
        <a:defRPr sz="2333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tnlcommunityfund.org.uk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xmlns="" id="{681E0410-3BAA-B041-806E-CF35FAA4182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0160000" cy="4495800"/>
          </a:xfr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B1DBDEED-8021-7E40-9539-E06107A362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66576" y="4563804"/>
            <a:ext cx="8677628" cy="648460"/>
          </a:xfrm>
        </p:spPr>
        <p:txBody>
          <a:bodyPr>
            <a:noAutofit/>
          </a:bodyPr>
          <a:lstStyle/>
          <a:p>
            <a:r>
              <a:rPr lang="en-US" sz="6000" dirty="0"/>
              <a:t>Funding Local Assets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1CE0391B-C280-C743-B875-6297CEF33A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35584" y="5538192"/>
            <a:ext cx="5476876" cy="1396238"/>
          </a:xfrm>
        </p:spPr>
        <p:txBody>
          <a:bodyPr>
            <a:normAutofit/>
          </a:bodyPr>
          <a:lstStyle/>
          <a:p>
            <a:pPr lvl="0"/>
            <a:r>
              <a:rPr lang="en-US" sz="3200" dirty="0"/>
              <a:t>Neil Ritch</a:t>
            </a:r>
          </a:p>
          <a:p>
            <a:pPr lvl="0"/>
            <a:r>
              <a:rPr lang="en-US" sz="3200" dirty="0"/>
              <a:t>Alastair Jackson</a:t>
            </a:r>
          </a:p>
        </p:txBody>
      </p:sp>
    </p:spTree>
    <p:extLst>
      <p:ext uri="{BB962C8B-B14F-4D97-AF65-F5344CB8AC3E}">
        <p14:creationId xmlns:p14="http://schemas.microsoft.com/office/powerpoint/2010/main" val="1053835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7887ED1-458C-654C-99CD-13E96665D3A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47441" y="2297832"/>
            <a:ext cx="5910287" cy="4420592"/>
          </a:xfrm>
        </p:spPr>
        <p:txBody>
          <a:bodyPr>
            <a:normAutofit lnSpcReduction="10000"/>
          </a:bodyPr>
          <a:lstStyle/>
          <a:p>
            <a:pPr marL="457200" indent="-45720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Simple to apply for </a:t>
            </a:r>
            <a:r>
              <a:rPr lang="en-US" sz="2800" b="1" dirty="0">
                <a:solidFill>
                  <a:schemeClr val="tx2"/>
                </a:solidFill>
              </a:rPr>
              <a:t>£300 </a:t>
            </a:r>
            <a:r>
              <a:rPr lang="en-US" sz="2800" dirty="0"/>
              <a:t>to </a:t>
            </a:r>
            <a:r>
              <a:rPr lang="en-US" sz="2800" b="1" dirty="0">
                <a:solidFill>
                  <a:schemeClr val="tx2"/>
                </a:solidFill>
              </a:rPr>
              <a:t>£10,000</a:t>
            </a:r>
          </a:p>
          <a:p>
            <a:pPr marL="457200" indent="-45720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Very broad: community, sports, arts, events, equipment, promotion, start-up costs and more</a:t>
            </a:r>
          </a:p>
          <a:p>
            <a:pPr marL="457200" indent="-45720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Involve your community in planning/delivery!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xmlns="" id="{7E9A2FB1-DFDA-664F-A62D-C0C1CC490199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200" y="609600"/>
            <a:ext cx="3078163" cy="58928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E6D7361-2FFD-464D-A9F9-9114469A41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969" y="216273"/>
            <a:ext cx="6645232" cy="222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903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7887ED1-458C-654C-99CD-13E96665D3A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99480" y="2061319"/>
            <a:ext cx="9361040" cy="4420592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Quickest way to get money – helps tackle key community priorities and get the ball rolling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Most org types eligible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For assets: don’t need ownership!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Can fund minor purchase or development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Potential for multiple grants for ‘phased’ projects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E6D7361-2FFD-464D-A9F9-9114469A4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344" y="5369124"/>
            <a:ext cx="6645232" cy="2225575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xmlns="" id="{AA9ECC91-E8D9-487B-91E1-E81902E94E48}"/>
              </a:ext>
            </a:extLst>
          </p:cNvPr>
          <p:cNvSpPr txBox="1">
            <a:spLocks/>
          </p:cNvSpPr>
          <p:nvPr/>
        </p:nvSpPr>
        <p:spPr>
          <a:xfrm>
            <a:off x="0" y="153746"/>
            <a:ext cx="10160000" cy="2203127"/>
          </a:xfrm>
          <a:prstGeom prst="rect">
            <a:avLst/>
          </a:prstGeom>
        </p:spPr>
        <p:txBody>
          <a:bodyPr>
            <a:normAutofit/>
          </a:bodyPr>
          <a:lstStyle>
            <a:lvl1pPr marL="0" eaLnBrk="1" hangingPunct="1">
              <a:defRPr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kern="0" dirty="0">
                <a:solidFill>
                  <a:srgbClr val="E6007E"/>
                </a:solidFill>
                <a:latin typeface="Rockwell" panose="02060603020205020403" pitchFamily="18" charset="0"/>
              </a:rPr>
              <a:t>Using small grants for assets and community work</a:t>
            </a:r>
          </a:p>
        </p:txBody>
      </p:sp>
    </p:spTree>
    <p:extLst>
      <p:ext uri="{BB962C8B-B14F-4D97-AF65-F5344CB8AC3E}">
        <p14:creationId xmlns:p14="http://schemas.microsoft.com/office/powerpoint/2010/main" val="2411114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\\gla-fps02\profiles\Aljackso\Documents\Downloads\Garrion People_s Housing Co-operative - Gowkhrapple Community Hub 2.jpg"/>
          <p:cNvPicPr>
            <a:picLocks noChangeAspect="1" noChangeArrowheads="1"/>
          </p:cNvPicPr>
          <p:nvPr/>
        </p:nvPicPr>
        <p:blipFill rotWithShape="1">
          <a:blip r:embed="rId2" cstate="print"/>
          <a:srcRect t="29586" r="9245" b="38843"/>
          <a:stretch/>
        </p:blipFill>
        <p:spPr bwMode="auto">
          <a:xfrm>
            <a:off x="0" y="2065104"/>
            <a:ext cx="10200569" cy="5585323"/>
          </a:xfrm>
          <a:prstGeom prst="rect">
            <a:avLst/>
          </a:prstGeom>
          <a:noFill/>
        </p:spPr>
      </p:pic>
      <p:sp>
        <p:nvSpPr>
          <p:cNvPr id="8" name="Rectangle 30"/>
          <p:cNvSpPr>
            <a:spLocks noChangeArrowheads="1"/>
          </p:cNvSpPr>
          <p:nvPr/>
        </p:nvSpPr>
        <p:spPr bwMode="auto">
          <a:xfrm>
            <a:off x="160018" y="211520"/>
            <a:ext cx="7790915" cy="844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4889" b="1" dirty="0">
                <a:solidFill>
                  <a:srgbClr val="E6007E"/>
                </a:solidFill>
                <a:latin typeface="Rockwell" panose="02060603020205020403" pitchFamily="18" charset="0"/>
              </a:rPr>
              <a:t>Community-Led Activity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7749" y="1483748"/>
            <a:ext cx="3122056" cy="571054"/>
          </a:xfrm>
          <a:prstGeom prst="rect">
            <a:avLst/>
          </a:prstGeom>
          <a:solidFill>
            <a:srgbClr val="5C003A"/>
          </a:solidFill>
        </p:spPr>
        <p:txBody>
          <a:bodyPr wrap="square" rtlCol="0">
            <a:spAutoFit/>
          </a:bodyPr>
          <a:lstStyle/>
          <a:p>
            <a:r>
              <a:rPr lang="en-GB" sz="3111" b="1" dirty="0">
                <a:solidFill>
                  <a:schemeClr val="bg1"/>
                </a:solidFill>
                <a:latin typeface="Trebuchet MS" panose="020B0603020202020204" pitchFamily="34" charset="0"/>
              </a:rPr>
              <a:t>Up to £150k</a:t>
            </a:r>
          </a:p>
        </p:txBody>
      </p:sp>
      <p:sp>
        <p:nvSpPr>
          <p:cNvPr id="18" name="Isosceles Triangle 17"/>
          <p:cNvSpPr/>
          <p:nvPr/>
        </p:nvSpPr>
        <p:spPr>
          <a:xfrm rot="5400000">
            <a:off x="-59724" y="5618410"/>
            <a:ext cx="439484" cy="32003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chemeClr val="bg1"/>
              </a:solidFill>
            </a:endParaRPr>
          </a:p>
        </p:txBody>
      </p:sp>
      <p:grpSp>
        <p:nvGrpSpPr>
          <p:cNvPr id="19" name="Group 15"/>
          <p:cNvGrpSpPr/>
          <p:nvPr/>
        </p:nvGrpSpPr>
        <p:grpSpPr>
          <a:xfrm>
            <a:off x="0" y="5269283"/>
            <a:ext cx="9640507" cy="2246769"/>
            <a:chOff x="0" y="4365104"/>
            <a:chExt cx="8676456" cy="2022092"/>
          </a:xfrm>
        </p:grpSpPr>
        <p:sp>
          <p:nvSpPr>
            <p:cNvPr id="20" name="Rectangle 19"/>
            <p:cNvSpPr/>
            <p:nvPr/>
          </p:nvSpPr>
          <p:spPr>
            <a:xfrm>
              <a:off x="0" y="4365104"/>
              <a:ext cx="8676456" cy="2022092"/>
            </a:xfrm>
            <a:prstGeom prst="rect">
              <a:avLst/>
            </a:prstGeom>
            <a:solidFill>
              <a:srgbClr val="5C003A"/>
            </a:solidFill>
          </p:spPr>
          <p:txBody>
            <a:bodyPr wrap="square">
              <a:spAutoFit/>
            </a:bodyPr>
            <a:lstStyle/>
            <a:p>
              <a:pPr marL="301623" lvl="3">
                <a:buSzPct val="70000"/>
              </a:pPr>
              <a:r>
                <a:rPr lang="en-GB" sz="2800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To support communities to bring real improvements to the places they live &amp; the wellbeing of those most in need</a:t>
              </a:r>
            </a:p>
            <a:p>
              <a:pPr marL="301623" lvl="3">
                <a:buSzPct val="70000"/>
              </a:pPr>
              <a:r>
                <a:rPr lang="en-GB" sz="2800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Mainly activity funding, but can fund up to £50k capital</a:t>
              </a:r>
            </a:p>
          </p:txBody>
        </p:sp>
        <p:sp>
          <p:nvSpPr>
            <p:cNvPr id="21" name="Isosceles Triangle 20"/>
            <p:cNvSpPr/>
            <p:nvPr/>
          </p:nvSpPr>
          <p:spPr>
            <a:xfrm rot="5400000">
              <a:off x="-53752" y="4624521"/>
              <a:ext cx="395536" cy="28803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xmlns="" id="{21D6F90A-CE26-4F08-8553-15C02E0963D8}"/>
                </a:ext>
              </a:extLst>
            </p:cNvPr>
            <p:cNvSpPr/>
            <p:nvPr/>
          </p:nvSpPr>
          <p:spPr>
            <a:xfrm rot="5400000">
              <a:off x="-53752" y="5632982"/>
              <a:ext cx="395536" cy="28803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9234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\\gla-fps02\profiles\Aljackso\Documents\Downloads\Garrion People_s Housing Co-operative - Gowkhrapple Community Hub 2.jpg">
            <a:extLst>
              <a:ext uri="{FF2B5EF4-FFF2-40B4-BE49-F238E27FC236}">
                <a16:creationId xmlns:a16="http://schemas.microsoft.com/office/drawing/2014/main" xmlns="" id="{51379E12-7CDB-4324-9E12-B6B14D8278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29586" r="9245" b="38843"/>
          <a:stretch/>
        </p:blipFill>
        <p:spPr bwMode="auto">
          <a:xfrm>
            <a:off x="0" y="2065104"/>
            <a:ext cx="10200569" cy="5585323"/>
          </a:xfrm>
          <a:prstGeom prst="rect">
            <a:avLst/>
          </a:prstGeom>
          <a:noFill/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7ED5D75-2BED-4770-8673-379E10C72876}"/>
              </a:ext>
            </a:extLst>
          </p:cNvPr>
          <p:cNvGrpSpPr/>
          <p:nvPr/>
        </p:nvGrpSpPr>
        <p:grpSpPr>
          <a:xfrm>
            <a:off x="0" y="3628222"/>
            <a:ext cx="8360364" cy="3170099"/>
            <a:chOff x="-20252" y="4435700"/>
            <a:chExt cx="7524328" cy="285308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A2A46888-2956-49FB-8949-4807BA1977B1}"/>
                </a:ext>
              </a:extLst>
            </p:cNvPr>
            <p:cNvSpPr/>
            <p:nvPr/>
          </p:nvSpPr>
          <p:spPr>
            <a:xfrm>
              <a:off x="-3230" y="4435700"/>
              <a:ext cx="7507306" cy="2853089"/>
            </a:xfrm>
            <a:prstGeom prst="rect">
              <a:avLst/>
            </a:prstGeom>
            <a:solidFill>
              <a:srgbClr val="5C003A"/>
            </a:solidFill>
          </p:spPr>
          <p:txBody>
            <a:bodyPr wrap="square">
              <a:spAutoFit/>
            </a:bodyPr>
            <a:lstStyle/>
            <a:p>
              <a:pPr marL="301623" lvl="3">
                <a:buSzPct val="70000"/>
              </a:pPr>
              <a:r>
                <a:rPr lang="en-GB" sz="4000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Based in local area and locally run (not community of interest)</a:t>
              </a:r>
            </a:p>
            <a:p>
              <a:pPr marL="301623" lvl="3">
                <a:buSzPct val="70000"/>
              </a:pPr>
              <a:r>
                <a:rPr lang="en-GB" sz="4000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Social purpose</a:t>
              </a:r>
            </a:p>
            <a:p>
              <a:pPr marL="301623" lvl="3">
                <a:buSzPct val="70000"/>
              </a:pPr>
              <a:r>
                <a:rPr lang="en-GB" sz="4000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Open membership</a:t>
              </a:r>
            </a:p>
            <a:p>
              <a:pPr marL="301623" lvl="3">
                <a:buSzPct val="70000"/>
              </a:pPr>
              <a:r>
                <a:rPr lang="en-GB" sz="4000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Community control (on board)</a:t>
              </a:r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xmlns="" id="{4793D606-9296-4673-A401-B4E149952925}"/>
                </a:ext>
              </a:extLst>
            </p:cNvPr>
            <p:cNvSpPr/>
            <p:nvPr/>
          </p:nvSpPr>
          <p:spPr>
            <a:xfrm rot="5400000">
              <a:off x="-53752" y="4562872"/>
              <a:ext cx="395536" cy="28803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xmlns="" id="{3A5EB7A2-7D9A-43AF-B034-690B07CC26F5}"/>
                </a:ext>
              </a:extLst>
            </p:cNvPr>
            <p:cNvSpPr/>
            <p:nvPr/>
          </p:nvSpPr>
          <p:spPr>
            <a:xfrm rot="5400000">
              <a:off x="-56982" y="5739067"/>
              <a:ext cx="395536" cy="28803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xmlns="" id="{6BD95756-E24C-469E-91BC-B27DFD54DBDE}"/>
                </a:ext>
              </a:extLst>
            </p:cNvPr>
            <p:cNvSpPr/>
            <p:nvPr/>
          </p:nvSpPr>
          <p:spPr>
            <a:xfrm rot="5400000">
              <a:off x="-56982" y="6262402"/>
              <a:ext cx="395536" cy="28803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xmlns="" id="{156C3206-958D-4882-B414-C67D23D36CCB}"/>
                </a:ext>
              </a:extLst>
            </p:cNvPr>
            <p:cNvSpPr/>
            <p:nvPr/>
          </p:nvSpPr>
          <p:spPr>
            <a:xfrm rot="5400000">
              <a:off x="-74004" y="6838047"/>
              <a:ext cx="395536" cy="28803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B0827C5-9019-471C-8D51-758BCB4ABC40}"/>
              </a:ext>
            </a:extLst>
          </p:cNvPr>
          <p:cNvSpPr txBox="1"/>
          <p:nvPr/>
        </p:nvSpPr>
        <p:spPr>
          <a:xfrm>
            <a:off x="35931" y="2565574"/>
            <a:ext cx="7276317" cy="639534"/>
          </a:xfrm>
          <a:prstGeom prst="rect">
            <a:avLst/>
          </a:prstGeom>
          <a:solidFill>
            <a:schemeClr val="bg1"/>
          </a:solidFill>
          <a:ln w="76200">
            <a:solidFill>
              <a:srgbClr val="5C003A"/>
            </a:solidFill>
          </a:ln>
        </p:spPr>
        <p:txBody>
          <a:bodyPr wrap="square" rtlCol="0">
            <a:spAutoFit/>
          </a:bodyPr>
          <a:lstStyle/>
          <a:p>
            <a:r>
              <a:rPr lang="en-GB" sz="3556" b="1" dirty="0">
                <a:solidFill>
                  <a:srgbClr val="5C003A"/>
                </a:solidFill>
                <a:latin typeface="Trebuchet MS" panose="020B0603020202020204" pitchFamily="34" charset="0"/>
              </a:rPr>
              <a:t>Community led &amp; run orgs only</a:t>
            </a:r>
          </a:p>
        </p:txBody>
      </p:sp>
      <p:sp>
        <p:nvSpPr>
          <p:cNvPr id="8" name="Rectangle 30"/>
          <p:cNvSpPr>
            <a:spLocks noChangeArrowheads="1"/>
          </p:cNvSpPr>
          <p:nvPr/>
        </p:nvSpPr>
        <p:spPr bwMode="auto">
          <a:xfrm>
            <a:off x="160018" y="211520"/>
            <a:ext cx="7790915" cy="844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4889" b="1" dirty="0">
                <a:solidFill>
                  <a:srgbClr val="E6007E"/>
                </a:solidFill>
                <a:latin typeface="Rockwell" panose="02060603020205020403" pitchFamily="18" charset="0"/>
              </a:rPr>
              <a:t>Community-Led Activity</a:t>
            </a:r>
          </a:p>
        </p:txBody>
      </p:sp>
      <p:sp>
        <p:nvSpPr>
          <p:cNvPr id="18" name="Isosceles Triangle 17"/>
          <p:cNvSpPr/>
          <p:nvPr/>
        </p:nvSpPr>
        <p:spPr>
          <a:xfrm rot="5400000">
            <a:off x="-59724" y="5618410"/>
            <a:ext cx="439484" cy="32003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145C12D-CD70-40B5-AF9A-DADBD1AEB4EB}"/>
              </a:ext>
            </a:extLst>
          </p:cNvPr>
          <p:cNvSpPr txBox="1"/>
          <p:nvPr/>
        </p:nvSpPr>
        <p:spPr>
          <a:xfrm>
            <a:off x="197748" y="1483748"/>
            <a:ext cx="3370083" cy="571054"/>
          </a:xfrm>
          <a:prstGeom prst="rect">
            <a:avLst/>
          </a:prstGeom>
          <a:solidFill>
            <a:srgbClr val="5C003A"/>
          </a:solidFill>
        </p:spPr>
        <p:txBody>
          <a:bodyPr wrap="square" rtlCol="0">
            <a:spAutoFit/>
          </a:bodyPr>
          <a:lstStyle/>
          <a:p>
            <a:r>
              <a:rPr lang="en-GB" sz="3111" b="1" dirty="0">
                <a:solidFill>
                  <a:schemeClr val="bg1"/>
                </a:solidFill>
                <a:latin typeface="Trebuchet MS" panose="020B0603020202020204" pitchFamily="34" charset="0"/>
              </a:rPr>
              <a:t>Max £50k capital</a:t>
            </a:r>
          </a:p>
        </p:txBody>
      </p:sp>
    </p:spTree>
    <p:extLst>
      <p:ext uri="{BB962C8B-B14F-4D97-AF65-F5344CB8AC3E}">
        <p14:creationId xmlns:p14="http://schemas.microsoft.com/office/powerpoint/2010/main" val="90644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3748" y="449627"/>
            <a:ext cx="6040107" cy="1090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5990"/>
            <a:endParaRPr lang="en-GB" sz="2000">
              <a:solidFill>
                <a:srgbClr val="FFFFFF"/>
              </a:solidFill>
              <a:latin typeface="Trebuchet MS"/>
              <a:cs typeface="Arial"/>
            </a:endParaRPr>
          </a:p>
        </p:txBody>
      </p:sp>
      <p:pic>
        <p:nvPicPr>
          <p:cNvPr id="4109" name="Picture 33" descr="SLF.bmp"/>
          <p:cNvPicPr>
            <a:picLocks noChangeAspect="1"/>
          </p:cNvPicPr>
          <p:nvPr/>
        </p:nvPicPr>
        <p:blipFill>
          <a:blip r:embed="rId2" cstate="print"/>
          <a:srcRect r="30037" b="64989"/>
          <a:stretch>
            <a:fillRect/>
          </a:stretch>
        </p:blipFill>
        <p:spPr bwMode="auto">
          <a:xfrm>
            <a:off x="318814" y="362447"/>
            <a:ext cx="6774716" cy="103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0" y="1696549"/>
            <a:ext cx="10040551" cy="3161378"/>
            <a:chOff x="-4415" y="4871045"/>
            <a:chExt cx="8427690" cy="2845240"/>
          </a:xfrm>
        </p:grpSpPr>
        <p:sp>
          <p:nvSpPr>
            <p:cNvPr id="35" name="Rectangle 34"/>
            <p:cNvSpPr/>
            <p:nvPr/>
          </p:nvSpPr>
          <p:spPr>
            <a:xfrm>
              <a:off x="391121" y="4871045"/>
              <a:ext cx="8032154" cy="2845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015990">
                <a:spcAft>
                  <a:spcPts val="1333"/>
                </a:spcAft>
                <a:defRPr/>
              </a:pPr>
              <a:r>
                <a:rPr lang="en-GB" sz="4444" b="1" dirty="0">
                  <a:latin typeface="Trebuchet MS" panose="020B0603020202020204" pitchFamily="34" charset="0"/>
                  <a:cs typeface="Arial"/>
                </a:rPr>
                <a:t>£10,000-£1Million</a:t>
              </a:r>
            </a:p>
            <a:p>
              <a:pPr defTabSz="1015990">
                <a:spcAft>
                  <a:spcPts val="1333"/>
                </a:spcAft>
                <a:defRPr/>
              </a:pPr>
              <a:r>
                <a:rPr lang="en-GB" sz="4444" dirty="0">
                  <a:latin typeface="Trebuchet MS" panose="020B0603020202020204" pitchFamily="34" charset="0"/>
                  <a:cs typeface="Arial"/>
                </a:rPr>
                <a:t>For local communities to buy important land or assets</a:t>
              </a:r>
            </a:p>
            <a:p>
              <a:pPr defTabSz="1015990">
                <a:spcAft>
                  <a:spcPts val="1333"/>
                </a:spcAft>
                <a:defRPr/>
              </a:pPr>
              <a:r>
                <a:rPr lang="en-GB" sz="4444" dirty="0">
                  <a:latin typeface="Trebuchet MS" panose="020B0603020202020204" pitchFamily="34" charset="0"/>
                  <a:cs typeface="Arial"/>
                </a:rPr>
                <a:t>Just </a:t>
              </a:r>
              <a:r>
                <a:rPr lang="en-GB" sz="4444" u="sng" dirty="0">
                  <a:latin typeface="Trebuchet MS" panose="020B0603020202020204" pitchFamily="34" charset="0"/>
                  <a:cs typeface="Arial"/>
                </a:rPr>
                <a:t>purchase</a:t>
              </a:r>
              <a:r>
                <a:rPr lang="en-GB" sz="4444" dirty="0">
                  <a:latin typeface="Trebuchet MS" panose="020B0603020202020204" pitchFamily="34" charset="0"/>
                  <a:cs typeface="Arial"/>
                </a:rPr>
                <a:t>, not building work</a:t>
              </a:r>
            </a:p>
          </p:txBody>
        </p:sp>
        <p:sp>
          <p:nvSpPr>
            <p:cNvPr id="20" name="Isosceles Triangle 19"/>
            <p:cNvSpPr/>
            <p:nvPr/>
          </p:nvSpPr>
          <p:spPr>
            <a:xfrm rot="5400000">
              <a:off x="-58167" y="5050428"/>
              <a:ext cx="395536" cy="288032"/>
            </a:xfrm>
            <a:prstGeom prst="triangle">
              <a:avLst/>
            </a:prstGeom>
            <a:solidFill>
              <a:srgbClr val="5C00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15990"/>
              <a:endParaRPr lang="en-GB" sz="2222">
                <a:solidFill>
                  <a:srgbClr val="FFFFFF"/>
                </a:solidFill>
                <a:latin typeface="Trebuchet MS"/>
                <a:cs typeface="Arial"/>
              </a:endParaRPr>
            </a:p>
          </p:txBody>
        </p:sp>
        <p:sp>
          <p:nvSpPr>
            <p:cNvPr id="21" name="Isosceles Triangle 20"/>
            <p:cNvSpPr/>
            <p:nvPr/>
          </p:nvSpPr>
          <p:spPr>
            <a:xfrm rot="5400000">
              <a:off x="-58167" y="5833960"/>
              <a:ext cx="395536" cy="288032"/>
            </a:xfrm>
            <a:prstGeom prst="triangle">
              <a:avLst/>
            </a:prstGeom>
            <a:solidFill>
              <a:srgbClr val="5C00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15990"/>
              <a:endParaRPr lang="en-GB" sz="2222">
                <a:solidFill>
                  <a:srgbClr val="FFFFFF"/>
                </a:solidFill>
                <a:latin typeface="Trebuchet MS"/>
                <a:cs typeface="Arial"/>
              </a:endParaRPr>
            </a:p>
          </p:txBody>
        </p:sp>
        <p:sp>
          <p:nvSpPr>
            <p:cNvPr id="22" name="Isosceles Triangle 21"/>
            <p:cNvSpPr/>
            <p:nvPr/>
          </p:nvSpPr>
          <p:spPr>
            <a:xfrm rot="5400000">
              <a:off x="-58167" y="7229053"/>
              <a:ext cx="395536" cy="288032"/>
            </a:xfrm>
            <a:prstGeom prst="triangle">
              <a:avLst/>
            </a:prstGeom>
            <a:solidFill>
              <a:srgbClr val="5C00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15990"/>
              <a:endParaRPr lang="en-GB" sz="2222">
                <a:solidFill>
                  <a:srgbClr val="FFFFFF"/>
                </a:solidFill>
                <a:latin typeface="Trebuchet MS"/>
                <a:cs typeface="Arial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64" b="49473"/>
          <a:stretch/>
        </p:blipFill>
        <p:spPr>
          <a:xfrm>
            <a:off x="-7438" y="4898571"/>
            <a:ext cx="10160000" cy="272030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3748" y="449627"/>
            <a:ext cx="6040107" cy="1090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5990"/>
            <a:endParaRPr lang="en-GB" sz="2000">
              <a:solidFill>
                <a:srgbClr val="FFFFFF"/>
              </a:solidFill>
              <a:latin typeface="Trebuchet MS"/>
              <a:cs typeface="Arial"/>
            </a:endParaRPr>
          </a:p>
        </p:txBody>
      </p:sp>
      <p:pic>
        <p:nvPicPr>
          <p:cNvPr id="4109" name="Picture 33" descr="SLF.bmp"/>
          <p:cNvPicPr>
            <a:picLocks noChangeAspect="1"/>
          </p:cNvPicPr>
          <p:nvPr/>
        </p:nvPicPr>
        <p:blipFill>
          <a:blip r:embed="rId2" cstate="print"/>
          <a:srcRect r="30037" b="64989"/>
          <a:stretch>
            <a:fillRect/>
          </a:stretch>
        </p:blipFill>
        <p:spPr bwMode="auto">
          <a:xfrm>
            <a:off x="318814" y="362447"/>
            <a:ext cx="6774716" cy="103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-7438" y="1696545"/>
            <a:ext cx="10047989" cy="3161378"/>
            <a:chOff x="-10658" y="4871045"/>
            <a:chExt cx="8433933" cy="2845242"/>
          </a:xfrm>
        </p:grpSpPr>
        <p:sp>
          <p:nvSpPr>
            <p:cNvPr id="35" name="Rectangle 34"/>
            <p:cNvSpPr/>
            <p:nvPr/>
          </p:nvSpPr>
          <p:spPr>
            <a:xfrm>
              <a:off x="391121" y="4871045"/>
              <a:ext cx="8032154" cy="28452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015990">
                <a:spcAft>
                  <a:spcPts val="1333"/>
                </a:spcAft>
                <a:defRPr/>
              </a:pPr>
              <a:r>
                <a:rPr lang="en-GB" sz="4444" b="1" dirty="0">
                  <a:latin typeface="Trebuchet MS" panose="020B0603020202020204" pitchFamily="34" charset="0"/>
                  <a:cs typeface="Arial"/>
                </a:rPr>
                <a:t>Current round running till 2020</a:t>
              </a:r>
            </a:p>
            <a:p>
              <a:pPr defTabSz="1015990">
                <a:spcAft>
                  <a:spcPts val="1333"/>
                </a:spcAft>
                <a:defRPr/>
              </a:pPr>
              <a:r>
                <a:rPr lang="en-GB" sz="4444" dirty="0">
                  <a:latin typeface="Trebuchet MS" panose="020B0603020202020204" pitchFamily="34" charset="0"/>
                  <a:cs typeface="Arial"/>
                </a:rPr>
                <a:t>Stage 2 application deadline set for September 2020</a:t>
              </a:r>
            </a:p>
            <a:p>
              <a:pPr defTabSz="1015990">
                <a:spcAft>
                  <a:spcPts val="1333"/>
                </a:spcAft>
                <a:defRPr/>
              </a:pPr>
              <a:r>
                <a:rPr lang="en-GB" sz="4444" dirty="0">
                  <a:latin typeface="Trebuchet MS" panose="020B0603020202020204" pitchFamily="34" charset="0"/>
                  <a:cs typeface="Arial"/>
                </a:rPr>
                <a:t>Stage 1 deadline before that (TBC)</a:t>
              </a:r>
            </a:p>
          </p:txBody>
        </p:sp>
        <p:sp>
          <p:nvSpPr>
            <p:cNvPr id="20" name="Isosceles Triangle 19"/>
            <p:cNvSpPr/>
            <p:nvPr/>
          </p:nvSpPr>
          <p:spPr>
            <a:xfrm rot="5400000">
              <a:off x="-58167" y="5050428"/>
              <a:ext cx="395536" cy="288032"/>
            </a:xfrm>
            <a:prstGeom prst="triangle">
              <a:avLst/>
            </a:prstGeom>
            <a:solidFill>
              <a:srgbClr val="5C00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15990"/>
              <a:endParaRPr lang="en-GB" sz="2222">
                <a:solidFill>
                  <a:srgbClr val="FFFFFF"/>
                </a:solidFill>
                <a:latin typeface="Trebuchet MS"/>
                <a:cs typeface="Arial"/>
              </a:endParaRPr>
            </a:p>
          </p:txBody>
        </p:sp>
        <p:sp>
          <p:nvSpPr>
            <p:cNvPr id="21" name="Isosceles Triangle 20"/>
            <p:cNvSpPr/>
            <p:nvPr/>
          </p:nvSpPr>
          <p:spPr>
            <a:xfrm rot="5400000">
              <a:off x="-58167" y="5833960"/>
              <a:ext cx="395536" cy="288032"/>
            </a:xfrm>
            <a:prstGeom prst="triangle">
              <a:avLst/>
            </a:prstGeom>
            <a:solidFill>
              <a:srgbClr val="5C00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15990"/>
              <a:endParaRPr lang="en-GB" sz="2222">
                <a:solidFill>
                  <a:srgbClr val="FFFFFF"/>
                </a:solidFill>
                <a:latin typeface="Trebuchet MS"/>
                <a:cs typeface="Arial"/>
              </a:endParaRPr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xmlns="" id="{262D80A4-83EE-4B5A-8EF6-1525A32C86C2}"/>
                </a:ext>
              </a:extLst>
            </p:cNvPr>
            <p:cNvSpPr/>
            <p:nvPr/>
          </p:nvSpPr>
          <p:spPr>
            <a:xfrm rot="5400000">
              <a:off x="-64410" y="7195027"/>
              <a:ext cx="395536" cy="288032"/>
            </a:xfrm>
            <a:prstGeom prst="triangle">
              <a:avLst/>
            </a:prstGeom>
            <a:solidFill>
              <a:srgbClr val="5C00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15990"/>
              <a:endParaRPr lang="en-GB" sz="2222">
                <a:solidFill>
                  <a:srgbClr val="FFFFFF"/>
                </a:solidFill>
                <a:latin typeface="Trebuchet MS"/>
                <a:cs typeface="Arial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64" b="49473"/>
          <a:stretch/>
        </p:blipFill>
        <p:spPr>
          <a:xfrm>
            <a:off x="-7438" y="4898571"/>
            <a:ext cx="10160000" cy="272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486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6" b="6599"/>
          <a:stretch/>
        </p:blipFill>
        <p:spPr>
          <a:xfrm>
            <a:off x="0" y="2054802"/>
            <a:ext cx="10160000" cy="5600623"/>
          </a:xfrm>
          <a:prstGeom prst="rect">
            <a:avLst/>
          </a:prstGeom>
        </p:spPr>
      </p:pic>
      <p:sp>
        <p:nvSpPr>
          <p:cNvPr id="8" name="Rectangle 30"/>
          <p:cNvSpPr>
            <a:spLocks noChangeArrowheads="1"/>
          </p:cNvSpPr>
          <p:nvPr/>
        </p:nvSpPr>
        <p:spPr bwMode="auto">
          <a:xfrm>
            <a:off x="197750" y="357765"/>
            <a:ext cx="760255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6000" b="1" dirty="0">
                <a:solidFill>
                  <a:srgbClr val="E6007E"/>
                </a:solidFill>
                <a:latin typeface="Rockwell" panose="02060603020205020403" pitchFamily="18" charset="0"/>
              </a:rPr>
              <a:t>Community Assets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7749" y="1483748"/>
            <a:ext cx="3122056" cy="571054"/>
          </a:xfrm>
          <a:prstGeom prst="rect">
            <a:avLst/>
          </a:prstGeom>
          <a:solidFill>
            <a:srgbClr val="5C003A"/>
          </a:solidFill>
        </p:spPr>
        <p:txBody>
          <a:bodyPr wrap="square" rtlCol="0">
            <a:spAutoFit/>
          </a:bodyPr>
          <a:lstStyle/>
          <a:p>
            <a:r>
              <a:rPr lang="en-GB" sz="3111" b="1" dirty="0">
                <a:solidFill>
                  <a:schemeClr val="bg1"/>
                </a:solidFill>
                <a:latin typeface="Trebuchet MS" panose="020B0603020202020204" pitchFamily="34" charset="0"/>
              </a:rPr>
              <a:t>Up to £1m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5C865F5-4E28-4A3E-BE42-DFEC16558B4E}"/>
              </a:ext>
            </a:extLst>
          </p:cNvPr>
          <p:cNvGrpSpPr/>
          <p:nvPr/>
        </p:nvGrpSpPr>
        <p:grpSpPr>
          <a:xfrm>
            <a:off x="10476" y="5130168"/>
            <a:ext cx="9227824" cy="2144498"/>
            <a:chOff x="677100" y="4589818"/>
            <a:chExt cx="7847283" cy="1930049"/>
          </a:xfrm>
          <a:solidFill>
            <a:srgbClr val="5C003A"/>
          </a:solidFill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A694120B-611F-4DA2-BB4D-61FE4EDF9A52}"/>
                </a:ext>
              </a:extLst>
            </p:cNvPr>
            <p:cNvSpPr txBox="1"/>
            <p:nvPr/>
          </p:nvSpPr>
          <p:spPr>
            <a:xfrm>
              <a:off x="983276" y="4589818"/>
              <a:ext cx="7541107" cy="193004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Purchase, develop and run assets</a:t>
              </a:r>
            </a:p>
            <a:p>
              <a:r>
                <a:rPr lang="en-GB" sz="2667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Asset must address local inequality / disadvantage</a:t>
              </a:r>
            </a:p>
            <a:p>
              <a:r>
                <a:rPr lang="en-GB" sz="2667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Local community must own asset</a:t>
              </a:r>
            </a:p>
            <a:p>
              <a:r>
                <a:rPr lang="en-GB" sz="2667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Org applying must be community run and led</a:t>
              </a:r>
            </a:p>
            <a:p>
              <a:r>
                <a:rPr lang="en-GB" sz="2667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Asset must be sustainable &amp; generate income</a:t>
              </a:r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xmlns="" id="{C448AAA1-9D4E-4146-9B2C-0E8F026DA049}"/>
                </a:ext>
              </a:extLst>
            </p:cNvPr>
            <p:cNvSpPr/>
            <p:nvPr/>
          </p:nvSpPr>
          <p:spPr>
            <a:xfrm rot="5400000">
              <a:off x="636786" y="5065605"/>
              <a:ext cx="296652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500">
                <a:solidFill>
                  <a:srgbClr val="00AEEF"/>
                </a:solidFill>
              </a:endParaRPr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xmlns="" id="{AB402EF5-9D43-4E5C-BC07-2C0C04E2AC7F}"/>
                </a:ext>
              </a:extLst>
            </p:cNvPr>
            <p:cNvSpPr/>
            <p:nvPr/>
          </p:nvSpPr>
          <p:spPr>
            <a:xfrm rot="5400000">
              <a:off x="636786" y="5446830"/>
              <a:ext cx="296652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500">
                <a:solidFill>
                  <a:srgbClr val="00AEEF"/>
                </a:solidFill>
              </a:endParaRPr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xmlns="" id="{F6C161CF-D84C-475D-9EF7-98FEC59B5E29}"/>
                </a:ext>
              </a:extLst>
            </p:cNvPr>
            <p:cNvSpPr/>
            <p:nvPr/>
          </p:nvSpPr>
          <p:spPr>
            <a:xfrm rot="5400000">
              <a:off x="636786" y="5843486"/>
              <a:ext cx="296652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500">
                <a:solidFill>
                  <a:srgbClr val="00AEEF"/>
                </a:solidFill>
              </a:endParaRPr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xmlns="" id="{239BD1FE-2B0B-4FF2-8D21-605A952395A9}"/>
                </a:ext>
              </a:extLst>
            </p:cNvPr>
            <p:cNvSpPr/>
            <p:nvPr/>
          </p:nvSpPr>
          <p:spPr>
            <a:xfrm rot="5400000">
              <a:off x="643254" y="4728639"/>
              <a:ext cx="296652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500">
                <a:solidFill>
                  <a:srgbClr val="00AEEF"/>
                </a:solidFill>
              </a:endParaRPr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xmlns="" id="{553A9DAF-38E1-470B-9A9B-3040C03529CE}"/>
                </a:ext>
              </a:extLst>
            </p:cNvPr>
            <p:cNvSpPr/>
            <p:nvPr/>
          </p:nvSpPr>
          <p:spPr>
            <a:xfrm rot="5400000">
              <a:off x="636786" y="6203895"/>
              <a:ext cx="296652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500">
                <a:solidFill>
                  <a:srgbClr val="00AEE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3807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6" b="6599"/>
          <a:stretch/>
        </p:blipFill>
        <p:spPr>
          <a:xfrm>
            <a:off x="0" y="2054802"/>
            <a:ext cx="10160000" cy="5600623"/>
          </a:xfrm>
          <a:prstGeom prst="rect">
            <a:avLst/>
          </a:prstGeom>
        </p:spPr>
      </p:pic>
      <p:sp>
        <p:nvSpPr>
          <p:cNvPr id="8" name="Rectangle 30"/>
          <p:cNvSpPr>
            <a:spLocks noChangeArrowheads="1"/>
          </p:cNvSpPr>
          <p:nvPr/>
        </p:nvSpPr>
        <p:spPr bwMode="auto">
          <a:xfrm>
            <a:off x="197750" y="357765"/>
            <a:ext cx="760255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6000" b="1" dirty="0">
                <a:solidFill>
                  <a:srgbClr val="E6007E"/>
                </a:solidFill>
                <a:latin typeface="Rockwell" panose="02060603020205020403" pitchFamily="18" charset="0"/>
              </a:rPr>
              <a:t>Community Assets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0516" y="4386064"/>
            <a:ext cx="4205428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4400" b="1" dirty="0">
                <a:latin typeface="Trebuchet MS" panose="020B0603020202020204" pitchFamily="34" charset="0"/>
              </a:rPr>
              <a:t>Closure details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5C865F5-4E28-4A3E-BE42-DFEC16558B4E}"/>
              </a:ext>
            </a:extLst>
          </p:cNvPr>
          <p:cNvGrpSpPr/>
          <p:nvPr/>
        </p:nvGrpSpPr>
        <p:grpSpPr>
          <a:xfrm>
            <a:off x="10476" y="5130169"/>
            <a:ext cx="9227824" cy="1734064"/>
            <a:chOff x="677100" y="4589818"/>
            <a:chExt cx="7847283" cy="1560658"/>
          </a:xfrm>
          <a:solidFill>
            <a:srgbClr val="5C003A"/>
          </a:solidFill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A694120B-611F-4DA2-BB4D-61FE4EDF9A52}"/>
                </a:ext>
              </a:extLst>
            </p:cNvPr>
            <p:cNvSpPr txBox="1"/>
            <p:nvPr/>
          </p:nvSpPr>
          <p:spPr>
            <a:xfrm>
              <a:off x="983276" y="4589818"/>
              <a:ext cx="7541107" cy="156065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2667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Closing to new enquiries 4 October 2019</a:t>
              </a:r>
            </a:p>
            <a:p>
              <a:r>
                <a:rPr lang="en-GB" sz="2667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Final business plans submitted by March 2020</a:t>
              </a:r>
            </a:p>
            <a:p>
              <a:r>
                <a:rPr lang="en-GB" sz="2667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Final decisions in June 2020</a:t>
              </a:r>
            </a:p>
            <a:p>
              <a:r>
                <a:rPr lang="en-GB" sz="2667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No current plans to reopen / replace</a:t>
              </a:r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xmlns="" id="{C448AAA1-9D4E-4146-9B2C-0E8F026DA049}"/>
                </a:ext>
              </a:extLst>
            </p:cNvPr>
            <p:cNvSpPr/>
            <p:nvPr/>
          </p:nvSpPr>
          <p:spPr>
            <a:xfrm rot="5400000">
              <a:off x="636786" y="5065605"/>
              <a:ext cx="296652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500">
                <a:solidFill>
                  <a:srgbClr val="00AEEF"/>
                </a:solidFill>
              </a:endParaRPr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xmlns="" id="{AB402EF5-9D43-4E5C-BC07-2C0C04E2AC7F}"/>
                </a:ext>
              </a:extLst>
            </p:cNvPr>
            <p:cNvSpPr/>
            <p:nvPr/>
          </p:nvSpPr>
          <p:spPr>
            <a:xfrm rot="5400000">
              <a:off x="636786" y="5446830"/>
              <a:ext cx="296652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500">
                <a:solidFill>
                  <a:srgbClr val="00AEEF"/>
                </a:solidFill>
              </a:endParaRPr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xmlns="" id="{F6C161CF-D84C-475D-9EF7-98FEC59B5E29}"/>
                </a:ext>
              </a:extLst>
            </p:cNvPr>
            <p:cNvSpPr/>
            <p:nvPr/>
          </p:nvSpPr>
          <p:spPr>
            <a:xfrm rot="5400000">
              <a:off x="636786" y="5843486"/>
              <a:ext cx="296652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500">
                <a:solidFill>
                  <a:srgbClr val="00AEEF"/>
                </a:solidFill>
              </a:endParaRPr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xmlns="" id="{239BD1FE-2B0B-4FF2-8D21-605A952395A9}"/>
                </a:ext>
              </a:extLst>
            </p:cNvPr>
            <p:cNvSpPr/>
            <p:nvPr/>
          </p:nvSpPr>
          <p:spPr>
            <a:xfrm rot="5400000">
              <a:off x="643254" y="4728639"/>
              <a:ext cx="296652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500">
                <a:solidFill>
                  <a:srgbClr val="00AEEF"/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EE43385-C80B-4225-BAA6-A4F06F2A67F3}"/>
              </a:ext>
            </a:extLst>
          </p:cNvPr>
          <p:cNvSpPr txBox="1"/>
          <p:nvPr/>
        </p:nvSpPr>
        <p:spPr>
          <a:xfrm>
            <a:off x="197749" y="1483748"/>
            <a:ext cx="3122056" cy="571054"/>
          </a:xfrm>
          <a:prstGeom prst="rect">
            <a:avLst/>
          </a:prstGeom>
          <a:solidFill>
            <a:srgbClr val="5C003A"/>
          </a:solidFill>
        </p:spPr>
        <p:txBody>
          <a:bodyPr wrap="square" rtlCol="0">
            <a:spAutoFit/>
          </a:bodyPr>
          <a:lstStyle/>
          <a:p>
            <a:r>
              <a:rPr lang="en-GB" sz="3111" b="1" dirty="0">
                <a:solidFill>
                  <a:schemeClr val="bg1"/>
                </a:solidFill>
                <a:latin typeface="Trebuchet MS" panose="020B0603020202020204" pitchFamily="34" charset="0"/>
              </a:rPr>
              <a:t>Up to £1m</a:t>
            </a:r>
          </a:p>
        </p:txBody>
      </p:sp>
    </p:spTree>
    <p:extLst>
      <p:ext uri="{BB962C8B-B14F-4D97-AF65-F5344CB8AC3E}">
        <p14:creationId xmlns:p14="http://schemas.microsoft.com/office/powerpoint/2010/main" val="1931793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xmlns="" id="{9008E399-09D2-438C-B2B3-5A88FF274A91}"/>
              </a:ext>
            </a:extLst>
          </p:cNvPr>
          <p:cNvSpPr txBox="1">
            <a:spLocks/>
          </p:cNvSpPr>
          <p:nvPr/>
        </p:nvSpPr>
        <p:spPr>
          <a:xfrm>
            <a:off x="471488" y="374978"/>
            <a:ext cx="8489360" cy="1594671"/>
          </a:xfrm>
          <a:prstGeom prst="rect">
            <a:avLst/>
          </a:prstGeom>
        </p:spPr>
        <p:txBody>
          <a:bodyPr>
            <a:normAutofit/>
          </a:bodyPr>
          <a:lstStyle>
            <a:lvl1pPr marL="0" eaLnBrk="1" hangingPunct="1">
              <a:defRPr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kern="0">
                <a:solidFill>
                  <a:schemeClr val="bg1"/>
                </a:solidFill>
                <a:latin typeface="Rockwell" panose="02060603020205020403" pitchFamily="18" charset="0"/>
              </a:rPr>
              <a:t>Any questions?</a:t>
            </a:r>
            <a:endParaRPr lang="en-US" sz="7200" b="1" kern="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693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237BFCE-ACE6-4DBD-ADC8-C620452E6D89}"/>
              </a:ext>
            </a:extLst>
          </p:cNvPr>
          <p:cNvSpPr/>
          <p:nvPr/>
        </p:nvSpPr>
        <p:spPr>
          <a:xfrm>
            <a:off x="615504" y="5034136"/>
            <a:ext cx="8250227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GB" sz="9600" dirty="0">
                <a:solidFill>
                  <a:schemeClr val="bg1"/>
                </a:solidFill>
                <a:latin typeface="Rockwell" panose="02060603020205020403" pitchFamily="18" charset="0"/>
              </a:rPr>
              <a:t>What next?</a:t>
            </a:r>
          </a:p>
        </p:txBody>
      </p:sp>
    </p:spTree>
    <p:extLst>
      <p:ext uri="{BB962C8B-B14F-4D97-AF65-F5344CB8AC3E}">
        <p14:creationId xmlns:p14="http://schemas.microsoft.com/office/powerpoint/2010/main" val="3916228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237BFCE-ACE6-4DBD-ADC8-C620452E6D89}"/>
              </a:ext>
            </a:extLst>
          </p:cNvPr>
          <p:cNvSpPr/>
          <p:nvPr/>
        </p:nvSpPr>
        <p:spPr>
          <a:xfrm>
            <a:off x="759520" y="2081808"/>
            <a:ext cx="8250227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indent="-1371600">
              <a:lnSpc>
                <a:spcPct val="80000"/>
              </a:lnSpc>
              <a:buFont typeface="+mj-lt"/>
              <a:buAutoNum type="arabicPeriod"/>
            </a:pPr>
            <a:r>
              <a:rPr lang="en-GB" sz="8000" b="1" dirty="0">
                <a:solidFill>
                  <a:schemeClr val="bg1"/>
                </a:solidFill>
                <a:latin typeface="Rockwell" panose="02060603020205020403" pitchFamily="18" charset="0"/>
              </a:rPr>
              <a:t>Where we are now</a:t>
            </a:r>
          </a:p>
          <a:p>
            <a:pPr marL="1371600" indent="-1371600">
              <a:lnSpc>
                <a:spcPct val="80000"/>
              </a:lnSpc>
              <a:buFont typeface="+mj-lt"/>
              <a:buAutoNum type="arabicPeriod"/>
            </a:pPr>
            <a:endParaRPr lang="en-GB" sz="4800" b="1" dirty="0">
              <a:solidFill>
                <a:schemeClr val="bg1"/>
              </a:solidFill>
              <a:latin typeface="Rockwell" panose="02060603020205020403" pitchFamily="18" charset="0"/>
            </a:endParaRPr>
          </a:p>
          <a:p>
            <a:pPr marL="1371600" indent="-1371600">
              <a:lnSpc>
                <a:spcPct val="80000"/>
              </a:lnSpc>
              <a:buFont typeface="+mj-lt"/>
              <a:buAutoNum type="arabicPeriod"/>
            </a:pPr>
            <a:r>
              <a:rPr lang="en-GB" sz="8000" b="1" dirty="0">
                <a:solidFill>
                  <a:schemeClr val="bg1"/>
                </a:solidFill>
                <a:latin typeface="Rockwell" panose="02060603020205020403" pitchFamily="18" charset="0"/>
              </a:rPr>
              <a:t>What next?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xmlns="" id="{9E5C6E78-FA1D-419A-ABAB-6C03AB6EEB4A}"/>
              </a:ext>
            </a:extLst>
          </p:cNvPr>
          <p:cNvSpPr txBox="1">
            <a:spLocks/>
          </p:cNvSpPr>
          <p:nvPr/>
        </p:nvSpPr>
        <p:spPr>
          <a:xfrm>
            <a:off x="687512" y="425624"/>
            <a:ext cx="8677628" cy="648460"/>
          </a:xfrm>
          <a:prstGeom prst="rect">
            <a:avLst/>
          </a:prstGeom>
        </p:spPr>
        <p:txBody>
          <a:bodyPr>
            <a:noAutofit/>
          </a:bodyPr>
          <a:lstStyle>
            <a:lvl1pPr marL="0" eaLnBrk="1" hangingPunct="1">
              <a:defRPr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kern="0" dirty="0">
                <a:solidFill>
                  <a:schemeClr val="bg1"/>
                </a:solidFill>
                <a:latin typeface="Rockwell" panose="02060603020205020403" pitchFamily="18" charset="0"/>
              </a:rPr>
              <a:t>Funding Local Assets</a:t>
            </a:r>
          </a:p>
        </p:txBody>
      </p:sp>
    </p:spTree>
    <p:extLst>
      <p:ext uri="{BB962C8B-B14F-4D97-AF65-F5344CB8AC3E}">
        <p14:creationId xmlns:p14="http://schemas.microsoft.com/office/powerpoint/2010/main" val="4231480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D604D0F8-D900-F342-B203-E9B2E978E52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2354" y="202121"/>
            <a:ext cx="8664070" cy="1411039"/>
          </a:xfrm>
        </p:spPr>
        <p:txBody>
          <a:bodyPr>
            <a:normAutofit fontScale="92500"/>
          </a:bodyPr>
          <a:lstStyle/>
          <a:p>
            <a:r>
              <a:rPr lang="en-US" sz="6600" dirty="0"/>
              <a:t>Future of our funding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FE1509CD-57FB-CE4B-883A-EAEF5B13B6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65821" y="1517134"/>
            <a:ext cx="9006667" cy="5173186"/>
          </a:xfrm>
        </p:spPr>
        <p:txBody>
          <a:bodyPr>
            <a:normAutofit lnSpcReduction="10000"/>
          </a:bodyPr>
          <a:lstStyle/>
          <a:p>
            <a:pPr marL="361950" indent="-361950">
              <a:buFont typeface="Arial" panose="020B0604020202020204" pitchFamily="34" charset="0"/>
              <a:buChar char="•"/>
            </a:pPr>
            <a:r>
              <a:rPr lang="en-US" sz="4000" dirty="0">
                <a:latin typeface="Trebuchet MS" panose="020B0603020202020204" pitchFamily="34" charset="0"/>
              </a:rPr>
              <a:t>Most current funds closing in 2020</a:t>
            </a:r>
          </a:p>
          <a:p>
            <a:pPr marL="361950" indent="-361950">
              <a:buFont typeface="Arial" panose="020B0604020202020204" pitchFamily="34" charset="0"/>
              <a:buChar char="•"/>
            </a:pPr>
            <a:r>
              <a:rPr lang="en-US" sz="4000" dirty="0">
                <a:latin typeface="Trebuchet MS" panose="020B0603020202020204" pitchFamily="34" charset="0"/>
              </a:rPr>
              <a:t>We’re </a:t>
            </a:r>
            <a:r>
              <a:rPr lang="en-GB" sz="4000" dirty="0">
                <a:latin typeface="Trebuchet MS" panose="020B0603020202020204" pitchFamily="34" charset="0"/>
              </a:rPr>
              <a:t>working out what our new funding offer could look like after 2020</a:t>
            </a:r>
          </a:p>
          <a:p>
            <a:pPr marL="361950" indent="-361950">
              <a:buFont typeface="Arial" panose="020B0604020202020204" pitchFamily="34" charset="0"/>
              <a:buChar char="•"/>
            </a:pPr>
            <a:r>
              <a:rPr lang="en-GB" sz="4000" dirty="0">
                <a:latin typeface="Trebuchet MS" panose="020B0603020202020204" pitchFamily="34" charset="0"/>
              </a:rPr>
              <a:t>We expect to remain involved in developing community assets in the future…</a:t>
            </a:r>
          </a:p>
        </p:txBody>
      </p:sp>
    </p:spTree>
    <p:extLst>
      <p:ext uri="{BB962C8B-B14F-4D97-AF65-F5344CB8AC3E}">
        <p14:creationId xmlns:p14="http://schemas.microsoft.com/office/powerpoint/2010/main" val="4232836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D604D0F8-D900-F342-B203-E9B2E978E52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2354" y="202121"/>
            <a:ext cx="8664070" cy="1411039"/>
          </a:xfrm>
        </p:spPr>
        <p:txBody>
          <a:bodyPr>
            <a:normAutofit fontScale="92500"/>
          </a:bodyPr>
          <a:lstStyle/>
          <a:p>
            <a:r>
              <a:rPr lang="en-US" sz="6600" dirty="0"/>
              <a:t>Future of our funding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FE1509CD-57FB-CE4B-883A-EAEF5B13B6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6666" y="2258521"/>
            <a:ext cx="9006667" cy="5173186"/>
          </a:xfrm>
        </p:spPr>
        <p:txBody>
          <a:bodyPr>
            <a:normAutofit/>
          </a:bodyPr>
          <a:lstStyle/>
          <a:p>
            <a:pPr lvl="1"/>
            <a:r>
              <a:rPr lang="en-GB" sz="5400" dirty="0">
                <a:latin typeface="Trebuchet MS" panose="020B0603020202020204" pitchFamily="34" charset="0"/>
              </a:rPr>
              <a:t>…</a:t>
            </a:r>
            <a:r>
              <a:rPr lang="en-GB" sz="5400" b="1" dirty="0">
                <a:latin typeface="Trebuchet MS" panose="020B0603020202020204" pitchFamily="34" charset="0"/>
              </a:rPr>
              <a:t>but</a:t>
            </a:r>
            <a:r>
              <a:rPr lang="en-GB" sz="5400" dirty="0">
                <a:latin typeface="Trebuchet MS" panose="020B0603020202020204" pitchFamily="34" charset="0"/>
              </a:rPr>
              <a:t> we need to understand where our limited funding can make the biggest difference</a:t>
            </a:r>
            <a:endParaRPr lang="en-US" sz="5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0691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D604D0F8-D900-F342-B203-E9B2E978E52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2354" y="202121"/>
            <a:ext cx="9528166" cy="2383743"/>
          </a:xfrm>
        </p:spPr>
        <p:txBody>
          <a:bodyPr>
            <a:normAutofit/>
          </a:bodyPr>
          <a:lstStyle/>
          <a:p>
            <a:r>
              <a:rPr lang="en-US" sz="6600" dirty="0"/>
              <a:t>What are the big questions?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FE1509CD-57FB-CE4B-883A-EAEF5B13B6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6666" y="3017912"/>
            <a:ext cx="9006667" cy="3805033"/>
          </a:xfrm>
        </p:spPr>
        <p:txBody>
          <a:bodyPr>
            <a:normAutofit/>
          </a:bodyPr>
          <a:lstStyle/>
          <a:p>
            <a:pPr marL="361950" indent="-361950">
              <a:buFont typeface="Arial" panose="020B0604020202020204" pitchFamily="34" charset="0"/>
              <a:buChar char="•"/>
            </a:pPr>
            <a:r>
              <a:rPr lang="en-US" sz="3600" dirty="0"/>
              <a:t>What are the big challenges and opportunities for community groups that own assets?</a:t>
            </a:r>
          </a:p>
          <a:p>
            <a:pPr marL="361950" indent="-361950">
              <a:buFont typeface="Arial" panose="020B0604020202020204" pitchFamily="34" charset="0"/>
              <a:buChar char="•"/>
            </a:pPr>
            <a:r>
              <a:rPr lang="en-US" sz="3600" dirty="0"/>
              <a:t>How can funders help with / make the most of these?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26249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2DF3CEF-26CC-BA4C-9726-193942B567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3644" y="425624"/>
            <a:ext cx="9192859" cy="4536504"/>
          </a:xfrm>
        </p:spPr>
        <p:txBody>
          <a:bodyPr>
            <a:normAutofit lnSpcReduction="10000"/>
          </a:bodyPr>
          <a:lstStyle/>
          <a:p>
            <a:r>
              <a:rPr lang="en-US" sz="8000" dirty="0"/>
              <a:t>1. What are the key future challenges for asset projects?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xmlns="" id="{63A51920-F706-42C8-A27D-57F571D619FD}"/>
              </a:ext>
            </a:extLst>
          </p:cNvPr>
          <p:cNvSpPr txBox="1">
            <a:spLocks/>
          </p:cNvSpPr>
          <p:nvPr/>
        </p:nvSpPr>
        <p:spPr>
          <a:xfrm>
            <a:off x="423644" y="5466184"/>
            <a:ext cx="8832819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marR="0" indent="-285750" defTabSz="9144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bg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3600" kern="0" dirty="0"/>
              <a:t>And what support would help most?</a:t>
            </a:r>
          </a:p>
        </p:txBody>
      </p:sp>
    </p:spTree>
    <p:extLst>
      <p:ext uri="{BB962C8B-B14F-4D97-AF65-F5344CB8AC3E}">
        <p14:creationId xmlns:p14="http://schemas.microsoft.com/office/powerpoint/2010/main" val="22317925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2DF3CEF-26CC-BA4C-9726-193942B567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3644" y="425624"/>
            <a:ext cx="9192859" cy="4536504"/>
          </a:xfrm>
        </p:spPr>
        <p:txBody>
          <a:bodyPr>
            <a:normAutofit/>
          </a:bodyPr>
          <a:lstStyle/>
          <a:p>
            <a:r>
              <a:rPr lang="en-US" sz="8000" dirty="0"/>
              <a:t>2. What are the big opportunities for assets work?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xmlns="" id="{63A51920-F706-42C8-A27D-57F571D619FD}"/>
              </a:ext>
            </a:extLst>
          </p:cNvPr>
          <p:cNvSpPr txBox="1">
            <a:spLocks/>
          </p:cNvSpPr>
          <p:nvPr/>
        </p:nvSpPr>
        <p:spPr>
          <a:xfrm>
            <a:off x="543497" y="4746104"/>
            <a:ext cx="7896716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marR="0" indent="-285750" defTabSz="9144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bg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3600" kern="0" dirty="0"/>
              <a:t>How can funders help make the most of this?</a:t>
            </a:r>
          </a:p>
        </p:txBody>
      </p:sp>
    </p:spTree>
    <p:extLst>
      <p:ext uri="{BB962C8B-B14F-4D97-AF65-F5344CB8AC3E}">
        <p14:creationId xmlns:p14="http://schemas.microsoft.com/office/powerpoint/2010/main" val="30206771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2DF3CEF-26CC-BA4C-9726-193942B567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3644" y="425624"/>
            <a:ext cx="9192859" cy="5904656"/>
          </a:xfrm>
        </p:spPr>
        <p:txBody>
          <a:bodyPr>
            <a:normAutofit fontScale="92500" lnSpcReduction="10000"/>
          </a:bodyPr>
          <a:lstStyle/>
          <a:p>
            <a:r>
              <a:rPr lang="en-US" sz="8600" dirty="0"/>
              <a:t>3. How would you spend:</a:t>
            </a:r>
          </a:p>
          <a:p>
            <a:pPr lvl="2" indent="2316163"/>
            <a:r>
              <a:rPr lang="en-US" sz="7100" dirty="0">
                <a:solidFill>
                  <a:schemeClr val="bg1"/>
                </a:solidFill>
                <a:latin typeface="Rockwell" panose="02060603020205020403" pitchFamily="18" charset="0"/>
              </a:rPr>
              <a:t>£25k</a:t>
            </a:r>
          </a:p>
          <a:p>
            <a:pPr marL="914400" lvl="4" indent="2316163"/>
            <a:r>
              <a:rPr lang="en-US" sz="8800" dirty="0">
                <a:solidFill>
                  <a:schemeClr val="bg1"/>
                </a:solidFill>
                <a:latin typeface="Rockwell" panose="02060603020205020403" pitchFamily="18" charset="0"/>
              </a:rPr>
              <a:t>£100k</a:t>
            </a:r>
          </a:p>
          <a:p>
            <a:pPr marL="914400" lvl="7" indent="2316163"/>
            <a:r>
              <a:rPr lang="en-US" sz="11500" b="1" dirty="0">
                <a:solidFill>
                  <a:schemeClr val="bg1"/>
                </a:solidFill>
                <a:latin typeface="Rockwell" panose="02060603020205020403" pitchFamily="18" charset="0"/>
              </a:rPr>
              <a:t>£250k</a:t>
            </a:r>
          </a:p>
        </p:txBody>
      </p:sp>
    </p:spTree>
    <p:extLst>
      <p:ext uri="{BB962C8B-B14F-4D97-AF65-F5344CB8AC3E}">
        <p14:creationId xmlns:p14="http://schemas.microsoft.com/office/powerpoint/2010/main" val="17206511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xmlns="" id="{9008E399-09D2-438C-B2B3-5A88FF274A91}"/>
              </a:ext>
            </a:extLst>
          </p:cNvPr>
          <p:cNvSpPr txBox="1">
            <a:spLocks/>
          </p:cNvSpPr>
          <p:nvPr/>
        </p:nvSpPr>
        <p:spPr>
          <a:xfrm>
            <a:off x="471488" y="374978"/>
            <a:ext cx="8489360" cy="1594671"/>
          </a:xfrm>
          <a:prstGeom prst="rect">
            <a:avLst/>
          </a:prstGeom>
        </p:spPr>
        <p:txBody>
          <a:bodyPr>
            <a:normAutofit/>
          </a:bodyPr>
          <a:lstStyle>
            <a:lvl1pPr marL="0" eaLnBrk="1" hangingPunct="1">
              <a:defRPr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kern="0">
                <a:solidFill>
                  <a:schemeClr val="bg1"/>
                </a:solidFill>
                <a:latin typeface="Rockwell" panose="02060603020205020403" pitchFamily="18" charset="0"/>
              </a:rPr>
              <a:t>Any questions?</a:t>
            </a:r>
            <a:endParaRPr lang="en-US" sz="7200" b="1" kern="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0505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DDF1D822-546C-BD47-BE5F-30EA38B841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1865784"/>
            <a:ext cx="9104312" cy="1594671"/>
          </a:xfrm>
        </p:spPr>
        <p:txBody>
          <a:bodyPr>
            <a:normAutofit/>
          </a:bodyPr>
          <a:lstStyle/>
          <a:p>
            <a:r>
              <a:rPr lang="en-US" sz="5400" dirty="0"/>
              <a:t>0300 123 7110</a:t>
            </a:r>
          </a:p>
          <a:p>
            <a:r>
              <a:rPr lang="en-US" sz="3500" dirty="0"/>
              <a:t>advicescotland@tnlcommunityfund.org.uk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8CB9915-B7E3-6442-BEFB-26DAC402FC0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71488" y="374978"/>
            <a:ext cx="8489360" cy="1594671"/>
          </a:xfrm>
        </p:spPr>
        <p:txBody>
          <a:bodyPr>
            <a:normAutofit/>
          </a:bodyPr>
          <a:lstStyle/>
          <a:p>
            <a:r>
              <a:rPr lang="en-US" sz="7200" dirty="0"/>
              <a:t>Keep in touch!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CF63A1E-94A9-4B3D-BC8D-DEF39AC05865}"/>
              </a:ext>
            </a:extLst>
          </p:cNvPr>
          <p:cNvSpPr/>
          <p:nvPr/>
        </p:nvSpPr>
        <p:spPr>
          <a:xfrm>
            <a:off x="1169536" y="3443999"/>
            <a:ext cx="8999572" cy="3461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200" b="1" dirty="0">
                <a:solidFill>
                  <a:schemeClr val="bg1"/>
                </a:solidFill>
                <a:latin typeface="Trebuchet MS" panose="020B0603020202020204" pitchFamily="34" charset="0"/>
              </a:rPr>
              <a:t>@</a:t>
            </a:r>
            <a:r>
              <a:rPr lang="en-US" sz="32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TNLComFundScot</a:t>
            </a:r>
            <a:r>
              <a:rPr lang="en-US" sz="3200" b="1" dirty="0">
                <a:solidFill>
                  <a:schemeClr val="bg1"/>
                </a:solidFill>
                <a:latin typeface="Trebuchet MS" panose="020B0603020202020204" pitchFamily="34" charset="0"/>
              </a:rPr>
              <a:t/>
            </a:r>
            <a:br>
              <a:rPr lang="en-US" sz="3200" b="1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latin typeface="Trebuchet MS" panose="020B0603020202020204" pitchFamily="34" charset="0"/>
              </a:rPr>
              <a:t>facebook.com/</a:t>
            </a:r>
            <a:r>
              <a:rPr lang="en-US" sz="32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TNLCommunityFundScotland</a:t>
            </a:r>
            <a:r>
              <a:rPr lang="en-US" sz="3200" b="1" dirty="0">
                <a:solidFill>
                  <a:schemeClr val="bg1"/>
                </a:solidFill>
                <a:latin typeface="Trebuchet MS" panose="020B0603020202020204" pitchFamily="34" charset="0"/>
              </a:rPr>
              <a:t/>
            </a:r>
            <a:br>
              <a:rPr lang="en-US" sz="3200" b="1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latin typeface="Trebuchet MS" panose="020B0603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www.tnlcommunityfund.org.uk</a:t>
            </a:r>
            <a:endParaRPr lang="en-US" sz="3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>
              <a:lnSpc>
                <a:spcPct val="140000"/>
              </a:lnSpc>
            </a:pPr>
            <a:r>
              <a:rPr lang="en-US" sz="3200" b="1" dirty="0">
                <a:solidFill>
                  <a:schemeClr val="bg1"/>
                </a:solidFill>
                <a:latin typeface="Trebuchet MS" panose="020B0603020202020204" pitchFamily="34" charset="0"/>
              </a:rPr>
              <a:t>Bigblogscotland.org.uk</a:t>
            </a:r>
          </a:p>
          <a:p>
            <a:pPr>
              <a:lnSpc>
                <a:spcPct val="140000"/>
              </a:lnSpc>
            </a:pPr>
            <a:endParaRPr lang="en-US" sz="3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2DFE8BE-2E42-46C0-82D1-A9EFE7116B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64" y="3349181"/>
            <a:ext cx="1062015" cy="11173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4249011-5B9E-4BEC-92BE-369A9BF83F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81" y="4268130"/>
            <a:ext cx="563421" cy="56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09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237BFCE-ACE6-4DBD-ADC8-C620452E6D89}"/>
              </a:ext>
            </a:extLst>
          </p:cNvPr>
          <p:cNvSpPr/>
          <p:nvPr/>
        </p:nvSpPr>
        <p:spPr>
          <a:xfrm>
            <a:off x="543496" y="3810000"/>
            <a:ext cx="8250227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GB" sz="9600" dirty="0">
                <a:solidFill>
                  <a:schemeClr val="bg1"/>
                </a:solidFill>
                <a:latin typeface="Rockwell" panose="02060603020205020403" pitchFamily="18" charset="0"/>
              </a:rPr>
              <a:t>Some background</a:t>
            </a:r>
          </a:p>
        </p:txBody>
      </p:sp>
    </p:spTree>
    <p:extLst>
      <p:ext uri="{BB962C8B-B14F-4D97-AF65-F5344CB8AC3E}">
        <p14:creationId xmlns:p14="http://schemas.microsoft.com/office/powerpoint/2010/main" val="2280543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AB852AF-1800-C647-AEDB-E8C0DE9D236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64071" y="1908678"/>
            <a:ext cx="7754059" cy="2601543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en-GB" sz="16600" dirty="0"/>
              <a:t>1,094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6AFC1AA-0BE9-7D40-8771-75E9E3289EC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9545" y="378221"/>
            <a:ext cx="7967837" cy="864096"/>
          </a:xfrm>
        </p:spPr>
        <p:txBody>
          <a:bodyPr/>
          <a:lstStyle/>
          <a:p>
            <a:pPr algn="l"/>
            <a:r>
              <a:rPr lang="en-US" sz="4000" dirty="0">
                <a:solidFill>
                  <a:schemeClr val="bg1"/>
                </a:solidFill>
              </a:rPr>
              <a:t>Last year, we supported communities to deliver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xmlns="" id="{AB2634FF-1AF9-C04F-9D5F-5BD4C43D22A5}"/>
              </a:ext>
            </a:extLst>
          </p:cNvPr>
          <p:cNvSpPr txBox="1">
            <a:spLocks/>
          </p:cNvSpPr>
          <p:nvPr/>
        </p:nvSpPr>
        <p:spPr>
          <a:xfrm>
            <a:off x="515104" y="5176583"/>
            <a:ext cx="7003942" cy="12741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eaLnBrk="1" hangingPunct="1">
              <a:defRPr sz="2600" b="0" i="0">
                <a:solidFill>
                  <a:schemeClr val="bg2"/>
                </a:solidFill>
                <a:latin typeface="Rockwell" panose="02060603020205020403" pitchFamily="18" charset="77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kern="0" dirty="0">
                <a:solidFill>
                  <a:schemeClr val="bg1"/>
                </a:solidFill>
              </a:rPr>
              <a:t>in Scotland using money raised by </a:t>
            </a:r>
            <a:r>
              <a:rPr lang="en-US" sz="3600" b="1" kern="0" dirty="0">
                <a:solidFill>
                  <a:schemeClr val="bg1"/>
                </a:solidFill>
              </a:rPr>
              <a:t>National Lottery players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237BFCE-ACE6-4DBD-ADC8-C620452E6D89}"/>
              </a:ext>
            </a:extLst>
          </p:cNvPr>
          <p:cNvSpPr/>
          <p:nvPr/>
        </p:nvSpPr>
        <p:spPr>
          <a:xfrm>
            <a:off x="552086" y="3681053"/>
            <a:ext cx="4764831" cy="12741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GB" sz="9600" dirty="0">
                <a:solidFill>
                  <a:schemeClr val="bg1"/>
                </a:solidFill>
                <a:latin typeface="Rockwell" panose="02060603020205020403" pitchFamily="18" charset="0"/>
              </a:rPr>
              <a:t>projects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BE2EFF4-F6ED-4441-BC9D-9A626E44B3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7" r="10706"/>
          <a:stretch/>
        </p:blipFill>
        <p:spPr>
          <a:xfrm>
            <a:off x="7340039" y="424277"/>
            <a:ext cx="2448272" cy="21249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D932D31-6282-4DEE-9872-5C37F41436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013" y="2608918"/>
            <a:ext cx="3008298" cy="21249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2B02444-94C1-4FB5-925B-A319A31934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272" y="4831214"/>
            <a:ext cx="2260039" cy="150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213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AA07E2BB-A0EB-214D-ACF1-1EDD3846B5C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1778" y="353616"/>
            <a:ext cx="8409340" cy="685177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6600" dirty="0"/>
              <a:t>We fund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BE9E178-D40F-5D45-9BBD-71B6D7F117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7832" y="2873896"/>
            <a:ext cx="3207869" cy="33223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0C25CC3-CD29-F546-9511-E2999D42C7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947" y="2873896"/>
            <a:ext cx="3278885" cy="33223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35465F9-DE7A-6B4E-9346-E5C69FBD53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5701" y="2873896"/>
            <a:ext cx="3071315" cy="332234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DBE8DDC-14B5-4AD3-A728-5318716D54F3}"/>
              </a:ext>
            </a:extLst>
          </p:cNvPr>
          <p:cNvSpPr/>
          <p:nvPr/>
        </p:nvSpPr>
        <p:spPr>
          <a:xfrm>
            <a:off x="0" y="785664"/>
            <a:ext cx="101600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600" b="1" dirty="0">
                <a:solidFill>
                  <a:schemeClr val="bg2"/>
                </a:solidFill>
                <a:latin typeface="Rockwell" panose="02060603020205020403" pitchFamily="18" charset="0"/>
              </a:rPr>
              <a:t>all sorts </a:t>
            </a:r>
            <a:endParaRPr lang="en-GB" sz="2800" b="1" dirty="0">
              <a:latin typeface="Rockwell" panose="02060603020205020403" pitchFamily="18" charset="0"/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xmlns="" id="{8998F04E-C3B1-484A-B8CA-F026256332E8}"/>
              </a:ext>
            </a:extLst>
          </p:cNvPr>
          <p:cNvSpPr txBox="1">
            <a:spLocks/>
          </p:cNvSpPr>
          <p:nvPr/>
        </p:nvSpPr>
        <p:spPr>
          <a:xfrm>
            <a:off x="687512" y="6210145"/>
            <a:ext cx="8409340" cy="6851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eaLnBrk="1" hangingPunct="1">
              <a:defRPr sz="4000" b="1" i="0">
                <a:solidFill>
                  <a:schemeClr val="tx2"/>
                </a:solidFill>
                <a:latin typeface="Rockwell" panose="02060603020205020403" pitchFamily="18" charset="77"/>
                <a:ea typeface="+mn-ea"/>
                <a:cs typeface="+mn-cs"/>
              </a:defRPr>
            </a:lvl1pPr>
            <a:lvl2pPr marL="457200" eaLnBrk="1" hangingPunct="1">
              <a:defRPr sz="4000" b="1" i="0">
                <a:latin typeface="Rockwell Std" panose="02060603030405020103" pitchFamily="18" charset="0"/>
                <a:ea typeface="+mn-ea"/>
                <a:cs typeface="+mn-cs"/>
              </a:defRPr>
            </a:lvl2pPr>
            <a:lvl3pPr marL="914400" eaLnBrk="1" hangingPunct="1">
              <a:defRPr sz="4000" b="1" i="0">
                <a:latin typeface="Rockwell Std" panose="02060603030405020103" pitchFamily="18" charset="0"/>
                <a:ea typeface="+mn-ea"/>
                <a:cs typeface="+mn-cs"/>
              </a:defRPr>
            </a:lvl3pPr>
            <a:lvl4pPr marL="1371600" eaLnBrk="1" hangingPunct="1">
              <a:defRPr sz="4000" b="1" i="0">
                <a:latin typeface="Rockwell Std" panose="02060603030405020103" pitchFamily="18" charset="0"/>
                <a:ea typeface="+mn-ea"/>
                <a:cs typeface="+mn-cs"/>
              </a:defRPr>
            </a:lvl4pPr>
            <a:lvl5pPr marL="1828800" eaLnBrk="1" hangingPunct="1">
              <a:defRPr sz="4000" b="1" i="0">
                <a:latin typeface="Rockwell Std" panose="02060603030405020103" pitchFamily="18" charset="0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6600" kern="0" dirty="0"/>
              <a:t>of work</a:t>
            </a:r>
          </a:p>
        </p:txBody>
      </p:sp>
    </p:spTree>
    <p:extLst>
      <p:ext uri="{BB962C8B-B14F-4D97-AF65-F5344CB8AC3E}">
        <p14:creationId xmlns:p14="http://schemas.microsoft.com/office/powerpoint/2010/main" val="2060448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AB852AF-1800-C647-AEDB-E8C0DE9D236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18686" y="929680"/>
            <a:ext cx="5807884" cy="3168352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en-GB" sz="10000" dirty="0">
                <a:solidFill>
                  <a:schemeClr val="bg1"/>
                </a:solidFill>
              </a:rPr>
              <a:t>We don’t bite!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139C549-C95C-4F87-93C2-B48EE81F2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51" b="90000" l="8262" r="89673">
                        <a14:foregroundMark x1="9294" y1="29608" x2="9294" y2="29608"/>
                        <a14:foregroundMark x1="37694" y1="7451" x2="37694" y2="7451"/>
                        <a14:foregroundMark x1="10671" y1="71961" x2="10671" y2="71961"/>
                        <a14:foregroundMark x1="35628" y1="90196" x2="35628" y2="90196"/>
                        <a14:foregroundMark x1="8262" y1="29804" x2="8262" y2="29804"/>
                        <a14:backgroundMark x1="86575" y1="7255" x2="86575" y2="7255"/>
                        <a14:backgroundMark x1="15146" y1="7255" x2="14458" y2="7255"/>
                        <a14:backgroundMark x1="10499" y1="75490" x2="10499" y2="7549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863976" y="2297832"/>
            <a:ext cx="4509944" cy="395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006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237BFCE-ACE6-4DBD-ADC8-C620452E6D89}"/>
              </a:ext>
            </a:extLst>
          </p:cNvPr>
          <p:cNvSpPr/>
          <p:nvPr/>
        </p:nvSpPr>
        <p:spPr>
          <a:xfrm>
            <a:off x="615504" y="5034136"/>
            <a:ext cx="8250227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GB" sz="9600" dirty="0">
                <a:solidFill>
                  <a:schemeClr val="bg1"/>
                </a:solidFill>
                <a:latin typeface="Rockwell" panose="02060603020205020403" pitchFamily="18" charset="0"/>
              </a:rPr>
              <a:t>What we fund</a:t>
            </a:r>
          </a:p>
        </p:txBody>
      </p:sp>
    </p:spTree>
    <p:extLst>
      <p:ext uri="{BB962C8B-B14F-4D97-AF65-F5344CB8AC3E}">
        <p14:creationId xmlns:p14="http://schemas.microsoft.com/office/powerpoint/2010/main" val="3916560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1D01452C-C1F5-A141-AF8B-DABB46E7B6C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0" y="153746"/>
            <a:ext cx="10160000" cy="2203127"/>
          </a:xfrm>
        </p:spPr>
        <p:txBody>
          <a:bodyPr>
            <a:normAutofit/>
          </a:bodyPr>
          <a:lstStyle/>
          <a:p>
            <a:pPr algn="ctr"/>
            <a:r>
              <a:rPr lang="en-US" sz="6400" dirty="0"/>
              <a:t>We want work</a:t>
            </a:r>
          </a:p>
          <a:p>
            <a:pPr algn="ctr"/>
            <a:r>
              <a:rPr lang="en-US" sz="6400" dirty="0"/>
              <a:t>we fund to be:</a:t>
            </a:r>
          </a:p>
          <a:p>
            <a:endParaRPr lang="en-US" sz="54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B70638FC-C814-754E-A542-07B3DCADD96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88288" y="5125845"/>
            <a:ext cx="2342324" cy="473224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5C003A"/>
                </a:solidFill>
              </a:rPr>
              <a:t>People-led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96B4AC1B-CDDA-7B4C-A124-FF564109C0B6}"/>
              </a:ext>
            </a:extLst>
          </p:cNvPr>
          <p:cNvSpPr txBox="1">
            <a:spLocks/>
          </p:cNvSpPr>
          <p:nvPr/>
        </p:nvSpPr>
        <p:spPr>
          <a:xfrm>
            <a:off x="3789348" y="5125845"/>
            <a:ext cx="2473693" cy="473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eaLnBrk="1" hangingPunct="1">
              <a:lnSpc>
                <a:spcPct val="125000"/>
              </a:lnSpc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kern="0" dirty="0">
                <a:solidFill>
                  <a:srgbClr val="5C003A"/>
                </a:solidFill>
              </a:rPr>
              <a:t>Strengths-based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xmlns="" id="{A13243B5-274C-6140-929A-850F155BC689}"/>
              </a:ext>
            </a:extLst>
          </p:cNvPr>
          <p:cNvSpPr txBox="1">
            <a:spLocks/>
          </p:cNvSpPr>
          <p:nvPr/>
        </p:nvSpPr>
        <p:spPr>
          <a:xfrm>
            <a:off x="6581510" y="5125845"/>
            <a:ext cx="2490201" cy="473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eaLnBrk="1" hangingPunct="1">
              <a:lnSpc>
                <a:spcPct val="125000"/>
              </a:lnSpc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kern="0" dirty="0">
                <a:solidFill>
                  <a:srgbClr val="5C003A"/>
                </a:solidFill>
              </a:rPr>
              <a:t>Connected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276D35D-F91D-D042-BA70-C3FBC2C5DA8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954" y="2638171"/>
            <a:ext cx="2343658" cy="23436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2E79392-5357-2C47-AD19-28155E486F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4366" y="2638171"/>
            <a:ext cx="2343658" cy="23436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919CF9C-E7F6-6149-83A8-C46B012E6BD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2168" y="2638171"/>
            <a:ext cx="2343658" cy="234365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E374869-4D5E-724E-B47C-A900A37AB1B4}"/>
              </a:ext>
            </a:extLst>
          </p:cNvPr>
          <p:cNvSpPr txBox="1"/>
          <p:nvPr/>
        </p:nvSpPr>
        <p:spPr>
          <a:xfrm>
            <a:off x="2570672" y="59953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533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AB852AF-1800-C647-AEDB-E8C0DE9D236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18686" y="929680"/>
            <a:ext cx="8437778" cy="3168352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en-GB" sz="10000" dirty="0">
                <a:solidFill>
                  <a:schemeClr val="bg1"/>
                </a:solidFill>
              </a:rPr>
              <a:t>What specific funding is available?</a:t>
            </a:r>
          </a:p>
        </p:txBody>
      </p:sp>
    </p:spTree>
    <p:extLst>
      <p:ext uri="{BB962C8B-B14F-4D97-AF65-F5344CB8AC3E}">
        <p14:creationId xmlns:p14="http://schemas.microsoft.com/office/powerpoint/2010/main" val="2657999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NLCF Colour Palette">
      <a:dk1>
        <a:srgbClr val="000000"/>
      </a:dk1>
      <a:lt1>
        <a:srgbClr val="FFFFFF"/>
      </a:lt1>
      <a:dk2>
        <a:srgbClr val="E6007E"/>
      </a:dk2>
      <a:lt2>
        <a:srgbClr val="5C003A"/>
      </a:lt2>
      <a:accent1>
        <a:srgbClr val="002B57"/>
      </a:accent1>
      <a:accent2>
        <a:srgbClr val="51AE32"/>
      </a:accent2>
      <a:accent3>
        <a:srgbClr val="009098"/>
      </a:accent3>
      <a:accent4>
        <a:srgbClr val="0075B0"/>
      </a:accent4>
      <a:accent5>
        <a:srgbClr val="FDC300"/>
      </a:accent5>
      <a:accent6>
        <a:srgbClr val="EA590C"/>
      </a:accent6>
      <a:hlink>
        <a:srgbClr val="E6007E"/>
      </a:hlink>
      <a:folHlink>
        <a:srgbClr val="5C003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NLCF_PowerPoint_Template-BiL-T06.1" id="{2BA6AF09-656C-3649-AC9E-EC1FD0A69682}" vid="{3EA6BCF5-1ADA-E245-8626-178C686FE1C5}"/>
    </a:ext>
  </a:extLst>
</a:theme>
</file>

<file path=ppt/theme/theme2.xml><?xml version="1.0" encoding="utf-8"?>
<a:theme xmlns:a="http://schemas.openxmlformats.org/drawingml/2006/main" name="BLF17_37 Presentation Template-01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EEF"/>
      </a:accent1>
      <a:accent2>
        <a:srgbClr val="E6007E"/>
      </a:accent2>
      <a:accent3>
        <a:srgbClr val="FFFFFF"/>
      </a:accent3>
      <a:accent4>
        <a:srgbClr val="000000"/>
      </a:accent4>
      <a:accent5>
        <a:srgbClr val="AAD3F6"/>
      </a:accent5>
      <a:accent6>
        <a:srgbClr val="A1A1A1"/>
      </a:accent6>
      <a:hlink>
        <a:srgbClr val="00AEEF"/>
      </a:hlink>
      <a:folHlink>
        <a:srgbClr val="808080"/>
      </a:folHlink>
    </a:clrScheme>
    <a:fontScheme name="1_Default Design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  <a:effectLst/>
      </a:spPr>
      <a:bodyPr lIns="0" tIns="0" rIns="0" bIns="0"/>
      <a:lstStyle>
        <a:defPPr>
          <a:lnSpc>
            <a:spcPts val="5600"/>
          </a:lnSpc>
          <a:spcAft>
            <a:spcPts val="2100"/>
          </a:spcAft>
          <a:defRPr sz="4200" kern="0" dirty="0" smtClean="0">
            <a:solidFill>
              <a:schemeClr val="bg1"/>
            </a:solidFill>
            <a:latin typeface="+mj-lt"/>
            <a:ea typeface="+mj-ea"/>
            <a:cs typeface="+mj-cs"/>
          </a:defRPr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EF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AAD3F6"/>
        </a:accent5>
        <a:accent6>
          <a:srgbClr val="A1A1A1"/>
        </a:accent6>
        <a:hlink>
          <a:srgbClr val="00AEE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F17_37 Presentation-Template-UK-B" id="{22BF961D-D867-44CB-8157-64EB0B7CD3F3}" vid="{82E7B503-0E4C-41E1-A219-388C1EF2A8F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799</TotalTime>
  <Words>532</Words>
  <Application>Microsoft Office PowerPoint</Application>
  <PresentationFormat>Custom</PresentationFormat>
  <Paragraphs>100</Paragraphs>
  <Slides>27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ＭＳ Ｐゴシック</vt:lpstr>
      <vt:lpstr>Arial</vt:lpstr>
      <vt:lpstr>Calibri</vt:lpstr>
      <vt:lpstr>Rockwell</vt:lpstr>
      <vt:lpstr>Rockwell Std</vt:lpstr>
      <vt:lpstr>Trebuchet MS</vt:lpstr>
      <vt:lpstr>Wingdings</vt:lpstr>
      <vt:lpstr>Office Theme</vt:lpstr>
      <vt:lpstr>BLF17_37 Presentation Template-01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Aileen</cp:lastModifiedBy>
  <cp:revision>54</cp:revision>
  <cp:lastPrinted>2019-09-02T07:25:55Z</cp:lastPrinted>
  <dcterms:created xsi:type="dcterms:W3CDTF">2019-01-25T11:33:30Z</dcterms:created>
  <dcterms:modified xsi:type="dcterms:W3CDTF">2019-09-02T09:03:46Z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2018-11-22T00:00:00Z</vt:filetime>
  </property>
  <property fmtid="{D5CDD505-2E9C-101B-9397-08002B2CF9AE}" pid="3" name="Creator">
    <vt:lpwstr>Adobe InDesign CC 13.1 (Macintosh)</vt:lpwstr>
  </property>
  <property fmtid="{D5CDD505-2E9C-101B-9397-08002B2CF9AE}" pid="4" name="LastSaved">
    <vt:filetime>2018-11-22T00:00:00Z</vt:filetime>
  </property>
</Properties>
</file>