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2" r:id="rId1"/>
  </p:sldMasterIdLst>
  <p:notesMasterIdLst>
    <p:notesMasterId r:id="rId20"/>
  </p:notesMasterIdLst>
  <p:handoutMasterIdLst>
    <p:handoutMasterId r:id="rId21"/>
  </p:handoutMasterIdLst>
  <p:sldIdLst>
    <p:sldId id="288" r:id="rId2"/>
    <p:sldId id="257" r:id="rId3"/>
    <p:sldId id="258" r:id="rId4"/>
    <p:sldId id="277" r:id="rId5"/>
    <p:sldId id="266" r:id="rId6"/>
    <p:sldId id="289" r:id="rId7"/>
    <p:sldId id="260" r:id="rId8"/>
    <p:sldId id="290" r:id="rId9"/>
    <p:sldId id="261" r:id="rId10"/>
    <p:sldId id="268" r:id="rId11"/>
    <p:sldId id="291" r:id="rId12"/>
    <p:sldId id="281" r:id="rId13"/>
    <p:sldId id="292" r:id="rId14"/>
    <p:sldId id="293" r:id="rId15"/>
    <p:sldId id="263" r:id="rId16"/>
    <p:sldId id="294" r:id="rId17"/>
    <p:sldId id="285" r:id="rId18"/>
    <p:sldId id="29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smtClean="0"/>
              <a:t>Anne McLaughlin Consulting Services</a:t>
            </a: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3AC1C0-47A1-41F6-AF6D-2993AF2FD5A2}" type="datetimeFigureOut">
              <a:rPr lang="en-GB" smtClean="0"/>
              <a:t>01/09/2019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B861A3-A5CE-4E70-89B5-BB6C534ADC29}" type="slidenum">
              <a:rPr lang="en-GB" smtClean="0"/>
              <a:t>‹#›</a:t>
            </a:fld>
            <a:endParaRPr lang="en-GB"/>
          </a:p>
        </p:txBody>
      </p:sp>
    </p:spTree>
    <p:extLst>
      <p:ext uri="{BB962C8B-B14F-4D97-AF65-F5344CB8AC3E}">
        <p14:creationId xmlns:p14="http://schemas.microsoft.com/office/powerpoint/2010/main" val="213062550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smtClean="0"/>
              <a:t>Anne McLaughlin Consulting Services</a:t>
            </a: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444C5-EC17-44BE-B0DC-A906F2F27777}" type="datetimeFigureOut">
              <a:rPr lang="en-GB" smtClean="0"/>
              <a:t>01/09/2019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FA1EE-5391-4DC6-B60A-08DC6C5EB2F0}" type="slidenum">
              <a:rPr lang="en-GB" smtClean="0"/>
              <a:t>‹#›</a:t>
            </a:fld>
            <a:endParaRPr lang="en-GB"/>
          </a:p>
        </p:txBody>
      </p:sp>
    </p:spTree>
    <p:extLst>
      <p:ext uri="{BB962C8B-B14F-4D97-AF65-F5344CB8AC3E}">
        <p14:creationId xmlns:p14="http://schemas.microsoft.com/office/powerpoint/2010/main" val="49596241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smtClean="0"/>
              <a:t>Anne McLaughlin Consulting Services</a:t>
            </a:r>
            <a:endParaRPr lang="en-GB"/>
          </a:p>
        </p:txBody>
      </p:sp>
      <p:sp>
        <p:nvSpPr>
          <p:cNvPr id="5" name="Slide Number Placeholder 4"/>
          <p:cNvSpPr>
            <a:spLocks noGrp="1"/>
          </p:cNvSpPr>
          <p:nvPr>
            <p:ph type="sldNum" sz="quarter" idx="11"/>
          </p:nvPr>
        </p:nvSpPr>
        <p:spPr/>
        <p:txBody>
          <a:bodyPr/>
          <a:lstStyle/>
          <a:p>
            <a:fld id="{118FA1EE-5391-4DC6-B60A-08DC6C5EB2F0}" type="slidenum">
              <a:rPr lang="en-GB" smtClean="0"/>
              <a:t>2</a:t>
            </a:fld>
            <a:endParaRPr lang="en-GB"/>
          </a:p>
        </p:txBody>
      </p:sp>
    </p:spTree>
    <p:extLst>
      <p:ext uri="{BB962C8B-B14F-4D97-AF65-F5344CB8AC3E}">
        <p14:creationId xmlns:p14="http://schemas.microsoft.com/office/powerpoint/2010/main" val="244228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Anne McLaughlin Consulting Services</a:t>
            </a:r>
            <a:endParaRPr lang="en-GB"/>
          </a:p>
        </p:txBody>
      </p:sp>
      <p:sp>
        <p:nvSpPr>
          <p:cNvPr id="5" name="Slide Number Placeholder 4"/>
          <p:cNvSpPr>
            <a:spLocks noGrp="1"/>
          </p:cNvSpPr>
          <p:nvPr>
            <p:ph type="sldNum" sz="quarter" idx="11"/>
          </p:nvPr>
        </p:nvSpPr>
        <p:spPr/>
        <p:txBody>
          <a:bodyPr/>
          <a:lstStyle/>
          <a:p>
            <a:fld id="{118FA1EE-5391-4DC6-B60A-08DC6C5EB2F0}" type="slidenum">
              <a:rPr lang="en-GB" smtClean="0"/>
              <a:t>7</a:t>
            </a:fld>
            <a:endParaRPr lang="en-GB"/>
          </a:p>
        </p:txBody>
      </p:sp>
    </p:spTree>
    <p:extLst>
      <p:ext uri="{BB962C8B-B14F-4D97-AF65-F5344CB8AC3E}">
        <p14:creationId xmlns:p14="http://schemas.microsoft.com/office/powerpoint/2010/main" val="224194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Anne McLaughlin Consulting Services</a:t>
            </a:r>
            <a:endParaRPr lang="en-GB"/>
          </a:p>
        </p:txBody>
      </p:sp>
      <p:sp>
        <p:nvSpPr>
          <p:cNvPr id="5" name="Slide Number Placeholder 4"/>
          <p:cNvSpPr>
            <a:spLocks noGrp="1"/>
          </p:cNvSpPr>
          <p:nvPr>
            <p:ph type="sldNum" sz="quarter" idx="11"/>
          </p:nvPr>
        </p:nvSpPr>
        <p:spPr/>
        <p:txBody>
          <a:bodyPr/>
          <a:lstStyle/>
          <a:p>
            <a:fld id="{118FA1EE-5391-4DC6-B60A-08DC6C5EB2F0}" type="slidenum">
              <a:rPr lang="en-GB" smtClean="0"/>
              <a:t>8</a:t>
            </a:fld>
            <a:endParaRPr lang="en-GB"/>
          </a:p>
        </p:txBody>
      </p:sp>
    </p:spTree>
    <p:extLst>
      <p:ext uri="{BB962C8B-B14F-4D97-AF65-F5344CB8AC3E}">
        <p14:creationId xmlns:p14="http://schemas.microsoft.com/office/powerpoint/2010/main" val="223351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Anne McLaughlin Consulting Services</a:t>
            </a:r>
            <a:endParaRPr lang="en-GB"/>
          </a:p>
        </p:txBody>
      </p:sp>
      <p:sp>
        <p:nvSpPr>
          <p:cNvPr id="5" name="Slide Number Placeholder 4"/>
          <p:cNvSpPr>
            <a:spLocks noGrp="1"/>
          </p:cNvSpPr>
          <p:nvPr>
            <p:ph type="sldNum" sz="quarter" idx="11"/>
          </p:nvPr>
        </p:nvSpPr>
        <p:spPr/>
        <p:txBody>
          <a:bodyPr/>
          <a:lstStyle/>
          <a:p>
            <a:fld id="{118FA1EE-5391-4DC6-B60A-08DC6C5EB2F0}" type="slidenum">
              <a:rPr lang="en-GB" smtClean="0"/>
              <a:t>16</a:t>
            </a:fld>
            <a:endParaRPr lang="en-GB"/>
          </a:p>
        </p:txBody>
      </p:sp>
    </p:spTree>
    <p:extLst>
      <p:ext uri="{BB962C8B-B14F-4D97-AF65-F5344CB8AC3E}">
        <p14:creationId xmlns:p14="http://schemas.microsoft.com/office/powerpoint/2010/main" val="2534827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717DD5D-6DDF-49F9-81CF-753FAA1169DE}" type="datetime1">
              <a:rPr lang="en-US" smtClean="0"/>
              <a:t>9/1/2019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GB" smtClean="0"/>
              <a:t>Anne McLaughlin Consulting - anne@annemcL.com Public Speaking &amp; Presentations, Political Engagement, Confident Leadership</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3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99F3A-4760-45CB-8538-953196317C74}" type="datetime1">
              <a:rPr lang="en-US" smtClean="0"/>
              <a:t>9/1/2019</a:t>
            </a:fld>
            <a:endParaRPr lang="en-US" dirty="0"/>
          </a:p>
        </p:txBody>
      </p:sp>
      <p:sp>
        <p:nvSpPr>
          <p:cNvPr id="6" name="Footer Placeholder 5"/>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1882741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99F3A-4760-45CB-8538-953196317C74}" type="datetime1">
              <a:rPr lang="en-US" smtClean="0"/>
              <a:t>9/1/2019</a:t>
            </a:fld>
            <a:endParaRPr lang="en-US" dirty="0"/>
          </a:p>
        </p:txBody>
      </p:sp>
      <p:sp>
        <p:nvSpPr>
          <p:cNvPr id="5" name="Footer Placeholder 4"/>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2392288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99F3A-4760-45CB-8538-953196317C74}" type="datetime1">
              <a:rPr lang="en-US" smtClean="0"/>
              <a:t>9/1/2019</a:t>
            </a:fld>
            <a:endParaRPr lang="en-US" dirty="0"/>
          </a:p>
        </p:txBody>
      </p:sp>
      <p:sp>
        <p:nvSpPr>
          <p:cNvPr id="5" name="Footer Placeholder 4"/>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5625856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99F3A-4760-45CB-8538-953196317C74}" type="datetime1">
              <a:rPr lang="en-US" smtClean="0"/>
              <a:t>9/1/2019</a:t>
            </a:fld>
            <a:endParaRPr lang="en-US" dirty="0"/>
          </a:p>
        </p:txBody>
      </p:sp>
      <p:sp>
        <p:nvSpPr>
          <p:cNvPr id="5" name="Footer Placeholder 4"/>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0454523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5A99F3A-4760-45CB-8538-953196317C74}" type="datetime1">
              <a:rPr lang="en-US" smtClean="0"/>
              <a:t>9/1/2019</a:t>
            </a:fld>
            <a:endParaRPr lang="en-US" dirty="0"/>
          </a:p>
        </p:txBody>
      </p:sp>
      <p:sp>
        <p:nvSpPr>
          <p:cNvPr id="8" name="Footer Placeholder 7"/>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55972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5A99F3A-4760-45CB-8538-953196317C74}" type="datetime1">
              <a:rPr lang="en-US" smtClean="0"/>
              <a:t>9/1/2019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GB" smtClean="0"/>
              <a:t>Anne McLaughlin Consulting - anne@annemcL.com Public Speaking &amp; Presentations, Political Engagement, Confident Leadership</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749304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324F55-12E2-4C73-894A-EC4B4FBBC1B5}" type="datetime1">
              <a:rPr lang="en-US" smtClean="0"/>
              <a:t>9/1/2019</a:t>
            </a:fld>
            <a:endParaRPr lang="en-US" dirty="0"/>
          </a:p>
        </p:txBody>
      </p:sp>
      <p:sp>
        <p:nvSpPr>
          <p:cNvPr id="5" name="Footer Placeholder 4"/>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824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CE8C7A4-644B-498E-B7EB-2FC3634A185E}" type="datetime1">
              <a:rPr lang="en-US" smtClean="0"/>
              <a:t>9/1/2019</a:t>
            </a:fld>
            <a:endParaRPr lang="en-US" dirty="0"/>
          </a:p>
        </p:txBody>
      </p:sp>
      <p:sp>
        <p:nvSpPr>
          <p:cNvPr id="5" name="Footer Placeholder 4"/>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127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7E88B-B80E-498A-B098-AD6C2713FC20}" type="datetime1">
              <a:rPr lang="en-US" smtClean="0"/>
              <a:t>9/1/2019</a:t>
            </a:fld>
            <a:endParaRPr lang="en-US" dirty="0"/>
          </a:p>
        </p:txBody>
      </p:sp>
      <p:sp>
        <p:nvSpPr>
          <p:cNvPr id="5" name="Footer Placeholder 4"/>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592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643326-271A-4590-8CC1-CE9A6CFA00B4}" type="datetime1">
              <a:rPr lang="en-US" smtClean="0"/>
              <a:t>9/1/2019</a:t>
            </a:fld>
            <a:endParaRPr lang="en-US" dirty="0"/>
          </a:p>
        </p:txBody>
      </p:sp>
      <p:sp>
        <p:nvSpPr>
          <p:cNvPr id="5" name="Footer Placeholder 4"/>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867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A46895-F53C-4ABC-8AFA-0ECEC92B54FF}" type="datetime1">
              <a:rPr lang="en-US" smtClean="0"/>
              <a:t>9/1/2019</a:t>
            </a:fld>
            <a:endParaRPr lang="en-US" dirty="0"/>
          </a:p>
        </p:txBody>
      </p:sp>
      <p:sp>
        <p:nvSpPr>
          <p:cNvPr id="6" name="Footer Placeholder 5"/>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212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619BAA-A86E-435E-A1E2-DE33C3B7714D}" type="datetime1">
              <a:rPr lang="en-US" smtClean="0"/>
              <a:t>9/1/2019</a:t>
            </a:fld>
            <a:endParaRPr lang="en-US" dirty="0"/>
          </a:p>
        </p:txBody>
      </p:sp>
      <p:sp>
        <p:nvSpPr>
          <p:cNvPr id="8" name="Footer Placeholder 7"/>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099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4B5CCD-E06B-470C-A207-A194D1AABC77}" type="datetime1">
              <a:rPr lang="en-US" smtClean="0"/>
              <a:t>9/1/2019</a:t>
            </a:fld>
            <a:endParaRPr lang="en-US" dirty="0"/>
          </a:p>
        </p:txBody>
      </p:sp>
      <p:sp>
        <p:nvSpPr>
          <p:cNvPr id="4" name="Footer Placeholder 3"/>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343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34E67-49BE-447E-9909-1BE6D64B5E30}" type="datetime1">
              <a:rPr lang="en-US" smtClean="0"/>
              <a:t>9/1/2019</a:t>
            </a:fld>
            <a:endParaRPr lang="en-US" dirty="0"/>
          </a:p>
        </p:txBody>
      </p:sp>
      <p:sp>
        <p:nvSpPr>
          <p:cNvPr id="3" name="Footer Placeholder 2"/>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138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F03A6-0462-435D-9EF6-387A0DE41A95}" type="datetime1">
              <a:rPr lang="en-US" smtClean="0"/>
              <a:t>9/1/2019</a:t>
            </a:fld>
            <a:endParaRPr lang="en-US" dirty="0"/>
          </a:p>
        </p:txBody>
      </p:sp>
      <p:sp>
        <p:nvSpPr>
          <p:cNvPr id="6" name="Footer Placeholder 5"/>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871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D675-2469-458E-A470-35920908F80C}" type="datetime1">
              <a:rPr lang="en-US" smtClean="0"/>
              <a:t>9/1/2019</a:t>
            </a:fld>
            <a:endParaRPr lang="en-US" dirty="0"/>
          </a:p>
        </p:txBody>
      </p:sp>
      <p:sp>
        <p:nvSpPr>
          <p:cNvPr id="6" name="Footer Placeholder 5"/>
          <p:cNvSpPr>
            <a:spLocks noGrp="1"/>
          </p:cNvSpPr>
          <p:nvPr>
            <p:ph type="ftr" sz="quarter" idx="11"/>
          </p:nvPr>
        </p:nvSpPr>
        <p:spPr/>
        <p:txBody>
          <a:bodyPr/>
          <a:lstStyle/>
          <a:p>
            <a:r>
              <a:rPr lang="en-GB" smtClean="0"/>
              <a:t>Anne McLaughlin Consulting - anne@annemcL.com Public Speaking &amp; Presentations, Political Engagement, Confident Leadership</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5128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5A99F3A-4760-45CB-8538-953196317C74}" type="datetime1">
              <a:rPr lang="en-US" smtClean="0"/>
              <a:t>9/1/2019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GB" smtClean="0"/>
              <a:t>Anne McLaughlin Consulting - anne@annemcL.com Public Speaking &amp; Presentations, Political Engagement, Confident Leadership</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091129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hyperlink" Target="https://www.google.co.uk/imgres?imgurl=https://dwkujuq9vpuly.cloudfront.net/news/wp-content/uploads/2019/08/UK-Passport-news-MAIN-960x480.jpg&amp;imgrefurl=https://www.which.co.uk/news/2019/08/will-my-passport-be-valid-after-brexit/&amp;docid=85BhUAvC-eph6M&amp;tbnid=A3wJb7kVwVZzUM:&amp;vet=10ahUKEwi44aPyg7DkAhWSasAKHRg2DqMQMwh9KAQwBA..i&amp;w=960&amp;h=480&amp;bih=655&amp;biw=1366&amp;q=passport&amp;ved=0ahUKEwi44aPyg7DkAhWSasAKHRg2DqMQMwh9KAQwBA&amp;iact=mrc&amp;uact=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solidFill>
                  <a:schemeClr val="bg1"/>
                </a:solidFill>
              </a:rPr>
              <a:t>Using your political representatives</a:t>
            </a:r>
            <a:endParaRPr lang="en-GB" b="1">
              <a:solidFill>
                <a:schemeClr val="bg1"/>
              </a:solidFill>
            </a:endParaRPr>
          </a:p>
        </p:txBody>
      </p:sp>
      <p:sp>
        <p:nvSpPr>
          <p:cNvPr id="4" name="Footer Placeholder 3"/>
          <p:cNvSpPr>
            <a:spLocks noGrp="1"/>
          </p:cNvSpPr>
          <p:nvPr>
            <p:ph type="ftr" sz="quarter" idx="11"/>
          </p:nvPr>
        </p:nvSpPr>
        <p:spPr>
          <a:xfrm>
            <a:off x="561110" y="6019800"/>
            <a:ext cx="7905996"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spTree>
    <p:extLst>
      <p:ext uri="{BB962C8B-B14F-4D97-AF65-F5344CB8AC3E}">
        <p14:creationId xmlns:p14="http://schemas.microsoft.com/office/powerpoint/2010/main" val="30195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t>3 fundamental questions to answer</a:t>
            </a:r>
            <a:endParaRPr lang="en-GB" dirty="0"/>
          </a:p>
        </p:txBody>
      </p:sp>
      <p:sp>
        <p:nvSpPr>
          <p:cNvPr id="3" name="Content Placeholder 2"/>
          <p:cNvSpPr>
            <a:spLocks noGrp="1"/>
          </p:cNvSpPr>
          <p:nvPr>
            <p:ph idx="1"/>
          </p:nvPr>
        </p:nvSpPr>
        <p:spPr/>
        <p:txBody>
          <a:bodyPr/>
          <a:lstStyle/>
          <a:p>
            <a:endParaRPr lang="en-GB" smtClean="0"/>
          </a:p>
          <a:p>
            <a:r>
              <a:rPr lang="en-GB" smtClean="0"/>
              <a:t>How does it benefit us to have the support of politicians?</a:t>
            </a:r>
            <a:endParaRPr lang="en-GB" dirty="0"/>
          </a:p>
          <a:p>
            <a:r>
              <a:rPr lang="en-GB" smtClean="0"/>
              <a:t>What’s the most effective way to contact a politician?</a:t>
            </a:r>
          </a:p>
          <a:p>
            <a:r>
              <a:rPr lang="en-GB" smtClean="0"/>
              <a:t>In what SPECIFIC ways can they support my organisation?</a:t>
            </a:r>
            <a:endParaRPr lang="en-GB" dirty="0"/>
          </a:p>
          <a:p>
            <a:pPr marL="0" indent="0">
              <a:buNone/>
            </a:pPr>
            <a:endParaRPr lang="en-GB" dirty="0"/>
          </a:p>
        </p:txBody>
      </p:sp>
      <p:sp>
        <p:nvSpPr>
          <p:cNvPr id="4" name="Footer Placeholder 3"/>
          <p:cNvSpPr>
            <a:spLocks noGrp="1"/>
          </p:cNvSpPr>
          <p:nvPr>
            <p:ph type="ftr" sz="quarter" idx="11"/>
          </p:nvPr>
        </p:nvSpPr>
        <p:spPr>
          <a:xfrm>
            <a:off x="561110" y="6019800"/>
            <a:ext cx="8796646"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spTree>
    <p:extLst>
      <p:ext uri="{BB962C8B-B14F-4D97-AF65-F5344CB8AC3E}">
        <p14:creationId xmlns:p14="http://schemas.microsoft.com/office/powerpoint/2010/main" val="289637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570256"/>
            <a:ext cx="8957234" cy="1231650"/>
          </a:xfrm>
        </p:spPr>
        <p:txBody>
          <a:bodyPr/>
          <a:lstStyle/>
          <a:p>
            <a:r>
              <a:rPr lang="en-GB" b="1" smtClean="0"/>
              <a:t>1. How does it benefit us to have the support of politicians?</a:t>
            </a:r>
            <a:endParaRPr lang="en-GB" dirty="0"/>
          </a:p>
        </p:txBody>
      </p:sp>
      <p:sp>
        <p:nvSpPr>
          <p:cNvPr id="4" name="Footer Placeholder 3"/>
          <p:cNvSpPr>
            <a:spLocks noGrp="1"/>
          </p:cNvSpPr>
          <p:nvPr>
            <p:ph type="ftr" sz="quarter" idx="11"/>
          </p:nvPr>
        </p:nvSpPr>
        <p:spPr>
          <a:xfrm>
            <a:off x="561110" y="6019800"/>
            <a:ext cx="8796646"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11" y="2512582"/>
            <a:ext cx="2948572" cy="19902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858" y="3981572"/>
            <a:ext cx="1237129" cy="1933014"/>
          </a:xfrm>
          <a:prstGeom prst="rect">
            <a:avLst/>
          </a:prstGeom>
        </p:spPr>
      </p:pic>
      <p:sp>
        <p:nvSpPr>
          <p:cNvPr id="8" name="AutoShape 3" descr="Image result for passport">
            <a:hlinkClick r:id="rId4"/>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6881" y="2545138"/>
            <a:ext cx="3926544" cy="196327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413" y="4006948"/>
            <a:ext cx="2033588" cy="203358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5427" y="2512582"/>
            <a:ext cx="1995957" cy="1995957"/>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5519" y="4846899"/>
            <a:ext cx="3054388" cy="1416984"/>
          </a:xfrm>
          <a:prstGeom prst="rect">
            <a:avLst/>
          </a:prstGeom>
        </p:spPr>
      </p:pic>
    </p:spTree>
    <p:extLst>
      <p:ext uri="{BB962C8B-B14F-4D97-AF65-F5344CB8AC3E}">
        <p14:creationId xmlns:p14="http://schemas.microsoft.com/office/powerpoint/2010/main" val="1083310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530" y="726141"/>
            <a:ext cx="8907838" cy="954491"/>
          </a:xfrm>
        </p:spPr>
        <p:txBody>
          <a:bodyPr/>
          <a:lstStyle/>
          <a:p>
            <a:r>
              <a:rPr lang="en-GB" sz="3200" b="1" smtClean="0"/>
              <a:t>2. What is the most effective way to contact a politician?</a:t>
            </a:r>
            <a:endParaRPr lang="en-GB" sz="3200" dirty="0"/>
          </a:p>
        </p:txBody>
      </p:sp>
      <p:sp>
        <p:nvSpPr>
          <p:cNvPr id="3" name="Content Placeholder 2"/>
          <p:cNvSpPr>
            <a:spLocks noGrp="1"/>
          </p:cNvSpPr>
          <p:nvPr>
            <p:ph idx="1"/>
          </p:nvPr>
        </p:nvSpPr>
        <p:spPr/>
        <p:txBody>
          <a:bodyPr/>
          <a:lstStyle/>
          <a:p>
            <a:endParaRPr lang="en-GB" smtClean="0">
              <a:solidFill>
                <a:srgbClr val="FF0000"/>
              </a:solidFill>
            </a:endParaRPr>
          </a:p>
          <a:p>
            <a:r>
              <a:rPr lang="en-GB" smtClean="0">
                <a:solidFill>
                  <a:schemeClr val="tx1"/>
                </a:solidFill>
              </a:rPr>
              <a:t>Understanding the competing demands on the time of a politician</a:t>
            </a:r>
          </a:p>
          <a:p>
            <a:r>
              <a:rPr lang="en-GB" smtClean="0">
                <a:solidFill>
                  <a:schemeClr val="tx1"/>
                </a:solidFill>
              </a:rPr>
              <a:t>Least effective – be vague, CC in emails, take ages to tell them what you actually want, insist you must speak directly to them.</a:t>
            </a:r>
          </a:p>
          <a:p>
            <a:r>
              <a:rPr lang="en-GB" smtClean="0">
                <a:solidFill>
                  <a:schemeClr val="tx1"/>
                </a:solidFill>
              </a:rPr>
              <a:t>Most effective – target according to constituency but also interest, remind them of their interest, be clear what you want, say it early, do their homework for them, if emailing do it one by one, get to know staff.</a:t>
            </a:r>
            <a:endParaRPr lang="en-GB" dirty="0">
              <a:solidFill>
                <a:schemeClr val="tx1"/>
              </a:solidFill>
            </a:endParaRPr>
          </a:p>
        </p:txBody>
      </p:sp>
      <p:sp>
        <p:nvSpPr>
          <p:cNvPr id="4" name="Footer Placeholder 3"/>
          <p:cNvSpPr>
            <a:spLocks noGrp="1"/>
          </p:cNvSpPr>
          <p:nvPr>
            <p:ph type="ftr" sz="quarter" idx="11"/>
          </p:nvPr>
        </p:nvSpPr>
        <p:spPr>
          <a:xfrm>
            <a:off x="561110" y="6019800"/>
            <a:ext cx="8191004"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spTree>
    <p:extLst>
      <p:ext uri="{BB962C8B-B14F-4D97-AF65-F5344CB8AC3E}">
        <p14:creationId xmlns:p14="http://schemas.microsoft.com/office/powerpoint/2010/main" val="839870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530" y="726141"/>
            <a:ext cx="8907838" cy="954491"/>
          </a:xfrm>
        </p:spPr>
        <p:txBody>
          <a:bodyPr/>
          <a:lstStyle/>
          <a:p>
            <a:r>
              <a:rPr lang="en-GB" sz="3200" b="1"/>
              <a:t>3</a:t>
            </a:r>
            <a:r>
              <a:rPr lang="en-GB" sz="3200" b="1" smtClean="0"/>
              <a:t>. In what specific ways can they support my organisation?</a:t>
            </a:r>
            <a:endParaRPr lang="en-GB" sz="3200" dirty="0"/>
          </a:p>
        </p:txBody>
      </p:sp>
      <p:sp>
        <p:nvSpPr>
          <p:cNvPr id="3" name="Content Placeholder 2"/>
          <p:cNvSpPr>
            <a:spLocks noGrp="1"/>
          </p:cNvSpPr>
          <p:nvPr>
            <p:ph idx="1"/>
          </p:nvPr>
        </p:nvSpPr>
        <p:spPr/>
        <p:txBody>
          <a:bodyPr/>
          <a:lstStyle/>
          <a:p>
            <a:endParaRPr lang="en-GB" smtClean="0">
              <a:solidFill>
                <a:srgbClr val="FF0000"/>
              </a:solidFill>
            </a:endParaRPr>
          </a:p>
          <a:p>
            <a:r>
              <a:rPr lang="en-GB" smtClean="0">
                <a:solidFill>
                  <a:schemeClr val="tx1"/>
                </a:solidFill>
              </a:rPr>
              <a:t>Ask a supplementary oral question</a:t>
            </a:r>
          </a:p>
          <a:p>
            <a:pPr marL="0" indent="0">
              <a:buNone/>
            </a:pPr>
            <a:endParaRPr lang="en-GB">
              <a:solidFill>
                <a:schemeClr val="tx1"/>
              </a:solidFill>
            </a:endParaRPr>
          </a:p>
          <a:p>
            <a:pPr marL="0" indent="0">
              <a:buNone/>
            </a:pPr>
            <a:r>
              <a:rPr lang="en-GB" smtClean="0">
                <a:solidFill>
                  <a:schemeClr val="tx1"/>
                </a:solidFill>
              </a:rPr>
              <a:t>Next Wednesday</a:t>
            </a:r>
          </a:p>
          <a:p>
            <a:pPr marL="0" indent="0">
              <a:buNone/>
            </a:pPr>
            <a:r>
              <a:rPr lang="en-GB" smtClean="0">
                <a:solidFill>
                  <a:schemeClr val="tx1"/>
                </a:solidFill>
              </a:rPr>
              <a:t>It’s questions to the Government</a:t>
            </a:r>
          </a:p>
          <a:p>
            <a:pPr marL="0" indent="0">
              <a:buNone/>
            </a:pPr>
            <a:r>
              <a:rPr lang="en-GB" smtClean="0">
                <a:solidFill>
                  <a:schemeClr val="tx1"/>
                </a:solidFill>
              </a:rPr>
              <a:t> on Environment, Climate Change and LAND REFORM.</a:t>
            </a:r>
          </a:p>
          <a:p>
            <a:pPr marL="0" indent="0">
              <a:buNone/>
            </a:pPr>
            <a:endParaRPr lang="en-GB">
              <a:solidFill>
                <a:schemeClr val="tx1"/>
              </a:solidFill>
            </a:endParaRPr>
          </a:p>
          <a:p>
            <a:pPr marL="0" indent="0" algn="ctr">
              <a:buNone/>
            </a:pPr>
            <a:r>
              <a:rPr lang="en-GB" sz="2800" b="1" smtClean="0">
                <a:solidFill>
                  <a:schemeClr val="accent1"/>
                </a:solidFill>
              </a:rPr>
              <a:t>LAND REFORM!!!</a:t>
            </a:r>
            <a:endParaRPr lang="en-GB" sz="2800" b="1" dirty="0">
              <a:solidFill>
                <a:schemeClr val="accent1"/>
              </a:solidFill>
            </a:endParaRPr>
          </a:p>
        </p:txBody>
      </p:sp>
      <p:sp>
        <p:nvSpPr>
          <p:cNvPr id="4" name="Footer Placeholder 3"/>
          <p:cNvSpPr>
            <a:spLocks noGrp="1"/>
          </p:cNvSpPr>
          <p:nvPr>
            <p:ph type="ftr" sz="quarter" idx="11"/>
          </p:nvPr>
        </p:nvSpPr>
        <p:spPr>
          <a:xfrm>
            <a:off x="561110" y="6019800"/>
            <a:ext cx="8191004"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spTree>
    <p:extLst>
      <p:ext uri="{BB962C8B-B14F-4D97-AF65-F5344CB8AC3E}">
        <p14:creationId xmlns:p14="http://schemas.microsoft.com/office/powerpoint/2010/main" val="2325171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530" y="726141"/>
            <a:ext cx="8907838" cy="954491"/>
          </a:xfrm>
        </p:spPr>
        <p:txBody>
          <a:bodyPr/>
          <a:lstStyle/>
          <a:p>
            <a:r>
              <a:rPr lang="en-GB" sz="3200" b="1"/>
              <a:t>3</a:t>
            </a:r>
            <a:r>
              <a:rPr lang="en-GB" sz="3200" b="1" smtClean="0"/>
              <a:t>. In what specific ways can they support my organisation?</a:t>
            </a:r>
            <a:endParaRPr lang="en-GB" sz="3200" dirty="0"/>
          </a:p>
        </p:txBody>
      </p:sp>
      <p:sp>
        <p:nvSpPr>
          <p:cNvPr id="4" name="Footer Placeholder 3"/>
          <p:cNvSpPr>
            <a:spLocks noGrp="1"/>
          </p:cNvSpPr>
          <p:nvPr>
            <p:ph type="ftr" sz="quarter" idx="11"/>
          </p:nvPr>
        </p:nvSpPr>
        <p:spPr>
          <a:xfrm>
            <a:off x="561110" y="6019800"/>
            <a:ext cx="8191004"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sp>
        <p:nvSpPr>
          <p:cNvPr id="7" name="TextBox 6"/>
          <p:cNvSpPr txBox="1"/>
          <p:nvPr/>
        </p:nvSpPr>
        <p:spPr>
          <a:xfrm>
            <a:off x="1008531" y="2528048"/>
            <a:ext cx="10286998" cy="3240740"/>
          </a:xfrm>
          <a:prstGeom prst="rect">
            <a:avLst/>
          </a:prstGeom>
          <a:noFill/>
        </p:spPr>
        <p:txBody>
          <a:bodyPr wrap="square" rtlCol="0">
            <a:spAutoFit/>
          </a:bodyPr>
          <a:lstStyle/>
          <a:p>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71" y="2528047"/>
            <a:ext cx="5540186" cy="2770093"/>
          </a:xfrm>
          <a:prstGeom prst="rect">
            <a:avLst/>
          </a:prstGeom>
        </p:spPr>
      </p:pic>
      <p:pic>
        <p:nvPicPr>
          <p:cNvPr id="9" name="Picture 8"/>
          <p:cNvPicPr>
            <a:picLocks noChangeAspect="1"/>
          </p:cNvPicPr>
          <p:nvPr/>
        </p:nvPicPr>
        <p:blipFill>
          <a:blip r:embed="rId3"/>
          <a:stretch>
            <a:fillRect/>
          </a:stretch>
        </p:blipFill>
        <p:spPr>
          <a:xfrm>
            <a:off x="6414247" y="2529471"/>
            <a:ext cx="5183843" cy="2914489"/>
          </a:xfrm>
          <a:prstGeom prst="rect">
            <a:avLst/>
          </a:prstGeom>
        </p:spPr>
      </p:pic>
    </p:spTree>
    <p:extLst>
      <p:ext uri="{BB962C8B-B14F-4D97-AF65-F5344CB8AC3E}">
        <p14:creationId xmlns:p14="http://schemas.microsoft.com/office/powerpoint/2010/main" val="3255987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smtClean="0"/>
              <a:t>Ten things </a:t>
            </a:r>
            <a:r>
              <a:rPr lang="en-GB" b="1" dirty="0" smtClean="0"/>
              <a:t>politicians can (and usually will) do to support you</a:t>
            </a:r>
            <a:endParaRPr lang="en-GB" b="1" dirty="0"/>
          </a:p>
        </p:txBody>
      </p:sp>
      <p:sp>
        <p:nvSpPr>
          <p:cNvPr id="3" name="Content Placeholder 2"/>
          <p:cNvSpPr>
            <a:spLocks noGrp="1"/>
          </p:cNvSpPr>
          <p:nvPr>
            <p:ph idx="1"/>
          </p:nvPr>
        </p:nvSpPr>
        <p:spPr/>
        <p:txBody>
          <a:bodyPr>
            <a:normAutofit fontScale="62500" lnSpcReduction="20000"/>
          </a:bodyPr>
          <a:lstStyle/>
          <a:p>
            <a:endParaRPr lang="en-GB" dirty="0"/>
          </a:p>
          <a:p>
            <a:r>
              <a:rPr lang="en-GB" dirty="0" smtClean="0"/>
              <a:t>1) Ask </a:t>
            </a:r>
            <a:r>
              <a:rPr lang="en-GB" dirty="0"/>
              <a:t>Oral Questions of Government Ministers or Council </a:t>
            </a:r>
            <a:r>
              <a:rPr lang="en-GB" dirty="0" smtClean="0"/>
              <a:t>Leaders</a:t>
            </a:r>
            <a:endParaRPr lang="en-GB" dirty="0"/>
          </a:p>
          <a:p>
            <a:r>
              <a:rPr lang="en-GB" b="1" dirty="0" smtClean="0"/>
              <a:t>2) Ask </a:t>
            </a:r>
            <a:r>
              <a:rPr lang="en-GB" b="1" dirty="0" err="1" smtClean="0"/>
              <a:t>Supplementaries</a:t>
            </a:r>
            <a:r>
              <a:rPr lang="en-GB" b="1" dirty="0" smtClean="0"/>
              <a:t> to Oral Questions </a:t>
            </a:r>
          </a:p>
          <a:p>
            <a:r>
              <a:rPr lang="en-GB" dirty="0" smtClean="0"/>
              <a:t>3) Write to Government Ministers and other stakeholders </a:t>
            </a:r>
          </a:p>
          <a:p>
            <a:r>
              <a:rPr lang="en-GB" dirty="0" smtClean="0"/>
              <a:t>4) Host meetings, receptions and events in Parliament or Council </a:t>
            </a:r>
            <a:r>
              <a:rPr lang="en-GB" dirty="0" err="1" smtClean="0"/>
              <a:t>eg</a:t>
            </a:r>
            <a:r>
              <a:rPr lang="en-GB" dirty="0" smtClean="0"/>
              <a:t> Civic Reception </a:t>
            </a:r>
          </a:p>
          <a:p>
            <a:r>
              <a:rPr lang="en-GB" dirty="0" smtClean="0"/>
              <a:t>5) Mention in speeches or when speaking in committee (</a:t>
            </a:r>
            <a:r>
              <a:rPr lang="en-GB" dirty="0" err="1" smtClean="0"/>
              <a:t>inc</a:t>
            </a:r>
            <a:r>
              <a:rPr lang="en-GB" dirty="0" smtClean="0"/>
              <a:t> petitions committee)</a:t>
            </a:r>
          </a:p>
          <a:p>
            <a:r>
              <a:rPr lang="en-GB" dirty="0" smtClean="0"/>
              <a:t>6</a:t>
            </a:r>
            <a:r>
              <a:rPr lang="en-GB" dirty="0"/>
              <a:t>) </a:t>
            </a:r>
            <a:r>
              <a:rPr lang="en-GB" b="1" dirty="0"/>
              <a:t>Submit and publish a motion or an EDM</a:t>
            </a:r>
            <a:r>
              <a:rPr lang="en-GB" dirty="0"/>
              <a:t> </a:t>
            </a:r>
          </a:p>
          <a:p>
            <a:r>
              <a:rPr lang="en-GB" dirty="0"/>
              <a:t>7) </a:t>
            </a:r>
            <a:r>
              <a:rPr lang="en-GB" b="1" dirty="0"/>
              <a:t>Hold a Member’s Debate / Westminster Hall Debate / Adjournment Debate</a:t>
            </a:r>
            <a:r>
              <a:rPr lang="en-GB" dirty="0"/>
              <a:t> </a:t>
            </a:r>
          </a:p>
          <a:p>
            <a:r>
              <a:rPr lang="en-GB" dirty="0"/>
              <a:t>8) Submit written questions which government ministers must respond to in writing within certain timeframe </a:t>
            </a:r>
          </a:p>
          <a:p>
            <a:r>
              <a:rPr lang="en-GB" dirty="0"/>
              <a:t>9) Attend your events </a:t>
            </a:r>
          </a:p>
          <a:p>
            <a:r>
              <a:rPr lang="en-GB" dirty="0"/>
              <a:t>10) Send out Press Release supporting your campaign – and persuade other Politicians to do so. (Photo booth.) </a:t>
            </a:r>
          </a:p>
          <a:p>
            <a:endParaRPr lang="en-GB" dirty="0"/>
          </a:p>
        </p:txBody>
      </p:sp>
      <p:sp>
        <p:nvSpPr>
          <p:cNvPr id="4" name="Footer Placeholder 3"/>
          <p:cNvSpPr>
            <a:spLocks noGrp="1"/>
          </p:cNvSpPr>
          <p:nvPr>
            <p:ph type="ftr" sz="quarter" idx="11"/>
          </p:nvPr>
        </p:nvSpPr>
        <p:spPr>
          <a:xfrm>
            <a:off x="561110" y="6019800"/>
            <a:ext cx="9236033"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spTree>
    <p:extLst>
      <p:ext uri="{BB962C8B-B14F-4D97-AF65-F5344CB8AC3E}">
        <p14:creationId xmlns:p14="http://schemas.microsoft.com/office/powerpoint/2010/main" val="64856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032999" cy="706964"/>
          </a:xfrm>
        </p:spPr>
        <p:txBody>
          <a:bodyPr/>
          <a:lstStyle/>
          <a:p>
            <a:r>
              <a:rPr lang="en-GB" b="1" smtClean="0"/>
              <a:t>A not-so-average-day-in-the-life of an MSP</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2229" y="2579501"/>
            <a:ext cx="4123531" cy="3104589"/>
          </a:xfrm>
        </p:spPr>
      </p:pic>
      <p:sp>
        <p:nvSpPr>
          <p:cNvPr id="4" name="Footer Placeholder 3"/>
          <p:cNvSpPr>
            <a:spLocks noGrp="1"/>
          </p:cNvSpPr>
          <p:nvPr>
            <p:ph type="ftr" sz="quarter" idx="11"/>
          </p:nvPr>
        </p:nvSpPr>
        <p:spPr>
          <a:xfrm>
            <a:off x="561110" y="6019800"/>
            <a:ext cx="8392885"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8" y="2647489"/>
            <a:ext cx="4181288" cy="3036601"/>
          </a:xfrm>
          <a:prstGeom prst="rect">
            <a:avLst/>
          </a:prstGeom>
        </p:spPr>
      </p:pic>
    </p:spTree>
    <p:extLst>
      <p:ext uri="{BB962C8B-B14F-4D97-AF65-F5344CB8AC3E}">
        <p14:creationId xmlns:p14="http://schemas.microsoft.com/office/powerpoint/2010/main" val="3526973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mtClean="0"/>
              <a:t>Why did it work?</a:t>
            </a:r>
            <a:endParaRPr lang="en-GB" b="1" dirty="0"/>
          </a:p>
        </p:txBody>
      </p:sp>
      <p:sp>
        <p:nvSpPr>
          <p:cNvPr id="3" name="Content Placeholder 2"/>
          <p:cNvSpPr>
            <a:spLocks noGrp="1"/>
          </p:cNvSpPr>
          <p:nvPr>
            <p:ph idx="1"/>
          </p:nvPr>
        </p:nvSpPr>
        <p:spPr/>
        <p:txBody>
          <a:bodyPr>
            <a:normAutofit/>
          </a:bodyPr>
          <a:lstStyle/>
          <a:p>
            <a:endParaRPr lang="en-GB" smtClean="0"/>
          </a:p>
          <a:p>
            <a:endParaRPr lang="en-GB" dirty="0"/>
          </a:p>
          <a:p>
            <a:r>
              <a:rPr lang="en-GB" smtClean="0"/>
              <a:t>1. He took my call because I was an MSP.</a:t>
            </a:r>
          </a:p>
          <a:p>
            <a:r>
              <a:rPr lang="en-GB" smtClean="0"/>
              <a:t>I had the courage to ask because I was an MSP.</a:t>
            </a:r>
          </a:p>
          <a:p>
            <a:r>
              <a:rPr lang="en-GB" smtClean="0"/>
              <a:t>I had an existing relationship with and knowledge of the stress centre – they had kept me informed.</a:t>
            </a:r>
            <a:endParaRPr lang="en-GB" dirty="0"/>
          </a:p>
          <a:p>
            <a:endParaRPr lang="en-GB" dirty="0"/>
          </a:p>
        </p:txBody>
      </p:sp>
      <p:sp>
        <p:nvSpPr>
          <p:cNvPr id="4" name="Footer Placeholder 3"/>
          <p:cNvSpPr>
            <a:spLocks noGrp="1"/>
          </p:cNvSpPr>
          <p:nvPr>
            <p:ph type="ftr" sz="quarter" idx="11"/>
          </p:nvPr>
        </p:nvSpPr>
        <p:spPr>
          <a:xfrm>
            <a:off x="561110" y="6019800"/>
            <a:ext cx="9355257"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spTree>
    <p:extLst>
      <p:ext uri="{BB962C8B-B14F-4D97-AF65-F5344CB8AC3E}">
        <p14:creationId xmlns:p14="http://schemas.microsoft.com/office/powerpoint/2010/main" val="3768398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mtClean="0"/>
              <a:t>Finally …</a:t>
            </a:r>
            <a:endParaRPr lang="en-GB" b="1" dirty="0"/>
          </a:p>
        </p:txBody>
      </p:sp>
      <p:sp>
        <p:nvSpPr>
          <p:cNvPr id="3" name="Content Placeholder 2"/>
          <p:cNvSpPr>
            <a:spLocks noGrp="1"/>
          </p:cNvSpPr>
          <p:nvPr>
            <p:ph idx="1"/>
          </p:nvPr>
        </p:nvSpPr>
        <p:spPr/>
        <p:txBody>
          <a:bodyPr>
            <a:normAutofit/>
          </a:bodyPr>
          <a:lstStyle/>
          <a:p>
            <a:endParaRPr lang="en-GB" smtClean="0"/>
          </a:p>
          <a:p>
            <a:endParaRPr lang="en-GB" dirty="0"/>
          </a:p>
          <a:p>
            <a:pPr marL="0" indent="0">
              <a:buNone/>
            </a:pPr>
            <a:endParaRPr lang="en-GB" dirty="0"/>
          </a:p>
        </p:txBody>
      </p:sp>
      <p:sp>
        <p:nvSpPr>
          <p:cNvPr id="4" name="Footer Placeholder 3"/>
          <p:cNvSpPr>
            <a:spLocks noGrp="1"/>
          </p:cNvSpPr>
          <p:nvPr>
            <p:ph type="ftr" sz="quarter" idx="11"/>
          </p:nvPr>
        </p:nvSpPr>
        <p:spPr>
          <a:xfrm>
            <a:off x="561110" y="6019800"/>
            <a:ext cx="9355257"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977" y="1476043"/>
            <a:ext cx="2959941" cy="4439911"/>
          </a:xfrm>
          <a:prstGeom prst="rect">
            <a:avLst/>
          </a:prstGeom>
        </p:spPr>
      </p:pic>
      <p:sp>
        <p:nvSpPr>
          <p:cNvPr id="6" name="TextBox 5"/>
          <p:cNvSpPr txBox="1"/>
          <p:nvPr/>
        </p:nvSpPr>
        <p:spPr>
          <a:xfrm>
            <a:off x="7960660" y="4598893"/>
            <a:ext cx="3590364" cy="1317061"/>
          </a:xfrm>
          <a:prstGeom prst="rect">
            <a:avLst/>
          </a:prstGeom>
          <a:noFill/>
        </p:spPr>
        <p:txBody>
          <a:bodyPr wrap="square" rtlCol="0">
            <a:spAutoFit/>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462" y="2603500"/>
            <a:ext cx="3540302" cy="2474263"/>
          </a:xfrm>
          <a:prstGeom prst="rect">
            <a:avLst/>
          </a:prstGeom>
        </p:spPr>
      </p:pic>
    </p:spTree>
    <p:extLst>
      <p:ext uri="{BB962C8B-B14F-4D97-AF65-F5344CB8AC3E}">
        <p14:creationId xmlns:p14="http://schemas.microsoft.com/office/powerpoint/2010/main" val="124605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My background – MSP &amp; MP</a:t>
            </a:r>
            <a:endParaRPr lang="en-GB"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0468" y="2988035"/>
            <a:ext cx="3790950" cy="2705100"/>
          </a:xfrm>
        </p:spPr>
      </p:pic>
      <p:sp>
        <p:nvSpPr>
          <p:cNvPr id="4" name="Footer Placeholder 3"/>
          <p:cNvSpPr>
            <a:spLocks noGrp="1"/>
          </p:cNvSpPr>
          <p:nvPr>
            <p:ph type="ftr" sz="quarter" idx="11"/>
          </p:nvPr>
        </p:nvSpPr>
        <p:spPr>
          <a:xfrm>
            <a:off x="561109" y="6115792"/>
            <a:ext cx="7751617" cy="580847"/>
          </a:xfrm>
        </p:spPr>
        <p:txBody>
          <a:bodyPr/>
          <a:lstStyle/>
          <a:p>
            <a:r>
              <a:rPr lang="en-GB" sz="1600" dirty="0" smtClean="0"/>
              <a:t>Anne McLaughlin Consulting</a:t>
            </a:r>
            <a:r>
              <a:rPr lang="en-GB" sz="1600" dirty="0"/>
              <a:t> </a:t>
            </a:r>
            <a:r>
              <a:rPr lang="en-GB" sz="1600" dirty="0" smtClean="0"/>
              <a:t>- anne@annemcL.com</a:t>
            </a:r>
          </a:p>
          <a:p>
            <a:r>
              <a:rPr lang="en-GB" sz="1600" dirty="0" smtClean="0"/>
              <a:t>Public Speaking &amp; Presentations, Political Engagement, Confident Leadership</a:t>
            </a:r>
            <a:endParaRPr lang="en-US" sz="1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104" y="3013235"/>
            <a:ext cx="3100984" cy="2654700"/>
          </a:xfrm>
          <a:prstGeom prst="rect">
            <a:avLst/>
          </a:prstGeom>
        </p:spPr>
      </p:pic>
    </p:spTree>
    <p:extLst>
      <p:ext uri="{BB962C8B-B14F-4D97-AF65-F5344CB8AC3E}">
        <p14:creationId xmlns:p14="http://schemas.microsoft.com/office/powerpoint/2010/main" val="27102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My background – political advisor</a:t>
            </a:r>
            <a:endParaRPr lang="en-GB" b="1" dirty="0"/>
          </a:p>
        </p:txBody>
      </p:sp>
      <p:sp>
        <p:nvSpPr>
          <p:cNvPr id="7" name="Footer Placeholder 3"/>
          <p:cNvSpPr>
            <a:spLocks noGrp="1"/>
          </p:cNvSpPr>
          <p:nvPr>
            <p:ph type="ftr" sz="quarter" idx="11"/>
          </p:nvPr>
        </p:nvSpPr>
        <p:spPr>
          <a:xfrm>
            <a:off x="561109" y="5985164"/>
            <a:ext cx="7763494" cy="711475"/>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10" y="3036230"/>
            <a:ext cx="4067252" cy="228782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496" y="3228559"/>
            <a:ext cx="2381250" cy="2095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3880" y="3193486"/>
            <a:ext cx="3439231" cy="2044629"/>
          </a:xfrm>
          <a:prstGeom prst="rect">
            <a:avLst/>
          </a:prstGeom>
        </p:spPr>
      </p:pic>
    </p:spTree>
    <p:extLst>
      <p:ext uri="{BB962C8B-B14F-4D97-AF65-F5344CB8AC3E}">
        <p14:creationId xmlns:p14="http://schemas.microsoft.com/office/powerpoint/2010/main" val="886128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319082" cy="706964"/>
          </a:xfrm>
        </p:spPr>
        <p:txBody>
          <a:bodyPr>
            <a:normAutofit fontScale="90000"/>
          </a:bodyPr>
          <a:lstStyle/>
          <a:p>
            <a:r>
              <a:rPr lang="en-GB" b="1" dirty="0" smtClean="0"/>
              <a:t>My background – community empowerment</a:t>
            </a:r>
            <a:endParaRPr lang="en-GB" b="1" dirty="0"/>
          </a:p>
        </p:txBody>
      </p:sp>
      <p:sp>
        <p:nvSpPr>
          <p:cNvPr id="4" name="Footer Placeholder 3"/>
          <p:cNvSpPr>
            <a:spLocks noGrp="1"/>
          </p:cNvSpPr>
          <p:nvPr>
            <p:ph type="ftr" sz="quarter" idx="11"/>
          </p:nvPr>
        </p:nvSpPr>
        <p:spPr>
          <a:xfrm>
            <a:off x="561109" y="5937662"/>
            <a:ext cx="8130313" cy="758977"/>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247" y="2474258"/>
            <a:ext cx="2447364" cy="32676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688" y="2419187"/>
            <a:ext cx="2472263" cy="33103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95" y="2474258"/>
            <a:ext cx="2441435" cy="32552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7028" y="2474258"/>
            <a:ext cx="2388291" cy="3378276"/>
          </a:xfrm>
          <a:prstGeom prst="rect">
            <a:avLst/>
          </a:prstGeom>
        </p:spPr>
      </p:pic>
    </p:spTree>
    <p:extLst>
      <p:ext uri="{BB962C8B-B14F-4D97-AF65-F5344CB8AC3E}">
        <p14:creationId xmlns:p14="http://schemas.microsoft.com/office/powerpoint/2010/main" val="2234541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0502" y="2421842"/>
            <a:ext cx="4825158" cy="2620805"/>
          </a:xfrm>
        </p:spPr>
        <p:txBody>
          <a:bodyPr/>
          <a:lstStyle/>
          <a:p>
            <a:r>
              <a:rPr lang="en-US" dirty="0" smtClean="0">
                <a:solidFill>
                  <a:schemeClr val="tx1"/>
                </a:solidFill>
              </a:rPr>
              <a:t>I deliver </a:t>
            </a:r>
            <a:r>
              <a:rPr lang="en-US" dirty="0">
                <a:solidFill>
                  <a:schemeClr val="tx1"/>
                </a:solidFill>
              </a:rPr>
              <a:t>workshops and coaching </a:t>
            </a:r>
            <a:r>
              <a:rPr lang="en-US">
                <a:solidFill>
                  <a:schemeClr val="tx1"/>
                </a:solidFill>
              </a:rPr>
              <a:t>sessions </a:t>
            </a:r>
            <a:r>
              <a:rPr lang="en-US" smtClean="0">
                <a:solidFill>
                  <a:schemeClr val="tx1"/>
                </a:solidFill>
              </a:rPr>
              <a:t>for:</a:t>
            </a:r>
            <a:endParaRPr lang="en-GB" dirty="0">
              <a:solidFill>
                <a:schemeClr val="tx1"/>
              </a:solidFill>
            </a:endParaRPr>
          </a:p>
          <a:p>
            <a:pPr marL="0" indent="0">
              <a:buNone/>
            </a:pPr>
            <a:r>
              <a:rPr lang="en-US">
                <a:solidFill>
                  <a:schemeClr val="tx1"/>
                </a:solidFill>
              </a:rPr>
              <a:t> </a:t>
            </a:r>
            <a:endParaRPr lang="en-GB" smtClean="0">
              <a:solidFill>
                <a:schemeClr val="tx1"/>
              </a:solidFill>
            </a:endParaRPr>
          </a:p>
          <a:p>
            <a:pPr lvl="0"/>
            <a:r>
              <a:rPr lang="en-US" smtClean="0">
                <a:solidFill>
                  <a:schemeClr val="tx1"/>
                </a:solidFill>
              </a:rPr>
              <a:t>Individuals;</a:t>
            </a:r>
            <a:endParaRPr lang="en-GB" smtClean="0">
              <a:solidFill>
                <a:schemeClr val="tx1"/>
              </a:solidFill>
            </a:endParaRPr>
          </a:p>
          <a:p>
            <a:pPr lvl="0"/>
            <a:r>
              <a:rPr lang="en-US" smtClean="0">
                <a:solidFill>
                  <a:schemeClr val="tx1"/>
                </a:solidFill>
              </a:rPr>
              <a:t>Small </a:t>
            </a:r>
            <a:r>
              <a:rPr lang="en-US" dirty="0">
                <a:solidFill>
                  <a:schemeClr val="tx1"/>
                </a:solidFill>
              </a:rPr>
              <a:t>groups;</a:t>
            </a:r>
            <a:endParaRPr lang="en-GB" dirty="0">
              <a:solidFill>
                <a:schemeClr val="tx1"/>
              </a:solidFill>
            </a:endParaRPr>
          </a:p>
          <a:p>
            <a:pPr lvl="0"/>
            <a:r>
              <a:rPr lang="en-US" dirty="0">
                <a:solidFill>
                  <a:schemeClr val="tx1"/>
                </a:solidFill>
              </a:rPr>
              <a:t>Large audiences in the UK and overseas.</a:t>
            </a:r>
            <a:endParaRPr lang="en-GB" dirty="0">
              <a:solidFill>
                <a:schemeClr val="tx1"/>
              </a:solidFill>
            </a:endParaRPr>
          </a:p>
          <a:p>
            <a:endParaRPr lang="en-GB" dirty="0"/>
          </a:p>
        </p:txBody>
      </p:sp>
      <p:sp>
        <p:nvSpPr>
          <p:cNvPr id="4" name="Content Placeholder 3"/>
          <p:cNvSpPr>
            <a:spLocks noGrp="1"/>
          </p:cNvSpPr>
          <p:nvPr>
            <p:ph sz="half" idx="2"/>
          </p:nvPr>
        </p:nvSpPr>
        <p:spPr>
          <a:xfrm>
            <a:off x="6208712" y="2603500"/>
            <a:ext cx="4825159" cy="2345018"/>
          </a:xfrm>
        </p:spPr>
        <p:txBody>
          <a:bodyPr/>
          <a:lstStyle/>
          <a:p>
            <a:r>
              <a:rPr lang="en-US" dirty="0">
                <a:solidFill>
                  <a:schemeClr val="tx1">
                    <a:lumMod val="95000"/>
                  </a:schemeClr>
                </a:solidFill>
              </a:rPr>
              <a:t>The sessions are in 3 main areas:</a:t>
            </a:r>
            <a:endParaRPr lang="en-GB" dirty="0">
              <a:solidFill>
                <a:schemeClr val="tx1">
                  <a:lumMod val="95000"/>
                </a:schemeClr>
              </a:solidFill>
            </a:endParaRPr>
          </a:p>
          <a:p>
            <a:pPr marL="0" indent="0">
              <a:buNone/>
            </a:pPr>
            <a:r>
              <a:rPr lang="en-US" dirty="0">
                <a:solidFill>
                  <a:schemeClr val="tx1">
                    <a:lumMod val="95000"/>
                  </a:schemeClr>
                </a:solidFill>
              </a:rPr>
              <a:t> </a:t>
            </a:r>
            <a:endParaRPr lang="en-GB" dirty="0">
              <a:solidFill>
                <a:schemeClr val="tx1">
                  <a:lumMod val="95000"/>
                </a:schemeClr>
              </a:solidFill>
            </a:endParaRPr>
          </a:p>
          <a:p>
            <a:pPr lvl="0"/>
            <a:r>
              <a:rPr lang="en-US" dirty="0">
                <a:solidFill>
                  <a:schemeClr val="tx1">
                    <a:lumMod val="95000"/>
                  </a:schemeClr>
                </a:solidFill>
              </a:rPr>
              <a:t>Public speaking and </a:t>
            </a:r>
            <a:r>
              <a:rPr lang="en-US" dirty="0" smtClean="0">
                <a:solidFill>
                  <a:schemeClr val="tx1">
                    <a:lumMod val="95000"/>
                  </a:schemeClr>
                </a:solidFill>
              </a:rPr>
              <a:t>crafting speeches and presentations;</a:t>
            </a:r>
            <a:endParaRPr lang="en-GB" dirty="0">
              <a:solidFill>
                <a:schemeClr val="tx1">
                  <a:lumMod val="95000"/>
                </a:schemeClr>
              </a:solidFill>
            </a:endParaRPr>
          </a:p>
          <a:p>
            <a:pPr lvl="0"/>
            <a:r>
              <a:rPr lang="en-US" dirty="0" smtClean="0">
                <a:solidFill>
                  <a:schemeClr val="tx1">
                    <a:lumMod val="95000"/>
                  </a:schemeClr>
                </a:solidFill>
              </a:rPr>
              <a:t>Confident Leadership ;</a:t>
            </a:r>
            <a:endParaRPr lang="en-GB" dirty="0">
              <a:solidFill>
                <a:schemeClr val="tx1">
                  <a:lumMod val="95000"/>
                </a:schemeClr>
              </a:solidFill>
            </a:endParaRPr>
          </a:p>
          <a:p>
            <a:pPr lvl="0"/>
            <a:r>
              <a:rPr lang="en-US" dirty="0">
                <a:solidFill>
                  <a:schemeClr val="tx1">
                    <a:lumMod val="95000"/>
                  </a:schemeClr>
                </a:solidFill>
              </a:rPr>
              <a:t>Political engagement.</a:t>
            </a:r>
            <a:endParaRPr lang="en-GB" dirty="0">
              <a:solidFill>
                <a:schemeClr val="tx1">
                  <a:lumMod val="95000"/>
                </a:schemeClr>
              </a:solidFill>
            </a:endParaRPr>
          </a:p>
          <a:p>
            <a:pPr marL="0" indent="0">
              <a:buNone/>
            </a:pPr>
            <a:endParaRPr lang="en-GB" dirty="0"/>
          </a:p>
        </p:txBody>
      </p:sp>
      <p:sp>
        <p:nvSpPr>
          <p:cNvPr id="5" name="Footer Placeholder 4"/>
          <p:cNvSpPr>
            <a:spLocks noGrp="1"/>
          </p:cNvSpPr>
          <p:nvPr>
            <p:ph type="ftr" sz="quarter" idx="11"/>
          </p:nvPr>
        </p:nvSpPr>
        <p:spPr>
          <a:xfrm>
            <a:off x="561110" y="6019800"/>
            <a:ext cx="8476012"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sp>
        <p:nvSpPr>
          <p:cNvPr id="6" name="TextBox 5"/>
          <p:cNvSpPr txBox="1"/>
          <p:nvPr/>
        </p:nvSpPr>
        <p:spPr>
          <a:xfrm>
            <a:off x="1909482" y="941294"/>
            <a:ext cx="7732059" cy="646331"/>
          </a:xfrm>
          <a:prstGeom prst="rect">
            <a:avLst/>
          </a:prstGeom>
          <a:noFill/>
        </p:spPr>
        <p:txBody>
          <a:bodyPr wrap="square" rtlCol="0">
            <a:spAutoFit/>
          </a:bodyPr>
          <a:lstStyle/>
          <a:p>
            <a:r>
              <a:rPr lang="en-GB" sz="3600" b="1" smtClean="0">
                <a:solidFill>
                  <a:schemeClr val="bg1"/>
                </a:solidFill>
              </a:rPr>
              <a:t>My current …</a:t>
            </a:r>
            <a:endParaRPr lang="en-GB" sz="3600" b="1">
              <a:solidFill>
                <a:schemeClr val="bg1"/>
              </a:solidFill>
            </a:endParaRPr>
          </a:p>
        </p:txBody>
      </p:sp>
      <p:sp>
        <p:nvSpPr>
          <p:cNvPr id="7" name="Title 6"/>
          <p:cNvSpPr>
            <a:spLocks noGrp="1"/>
          </p:cNvSpPr>
          <p:nvPr>
            <p:ph type="title"/>
          </p:nvPr>
        </p:nvSpPr>
        <p:spPr/>
        <p:txBody>
          <a:bodyPr/>
          <a:lstStyle/>
          <a:p>
            <a:endParaRPr lang="en-GB"/>
          </a:p>
        </p:txBody>
      </p:sp>
      <p:sp>
        <p:nvSpPr>
          <p:cNvPr id="8" name="TextBox 7"/>
          <p:cNvSpPr txBox="1"/>
          <p:nvPr/>
        </p:nvSpPr>
        <p:spPr>
          <a:xfrm>
            <a:off x="561110" y="5244353"/>
            <a:ext cx="10694078" cy="646331"/>
          </a:xfrm>
          <a:prstGeom prst="rect">
            <a:avLst/>
          </a:prstGeom>
          <a:solidFill>
            <a:schemeClr val="accent1"/>
          </a:solidFill>
        </p:spPr>
        <p:txBody>
          <a:bodyPr wrap="square" rtlCol="0">
            <a:spAutoFit/>
          </a:bodyPr>
          <a:lstStyle/>
          <a:p>
            <a:pPr algn="ctr"/>
            <a:r>
              <a:rPr lang="en-GB" b="1" smtClean="0">
                <a:solidFill>
                  <a:schemeClr val="bg1"/>
                </a:solidFill>
              </a:rPr>
              <a:t>I also WRITE the speeches and presentations for them and carry out the political engagement but ALWAYS, I am passing on the know how.</a:t>
            </a:r>
            <a:endParaRPr lang="en-GB" b="1">
              <a:solidFill>
                <a:schemeClr val="bg1"/>
              </a:solidFill>
            </a:endParaRPr>
          </a:p>
        </p:txBody>
      </p:sp>
    </p:spTree>
    <p:extLst>
      <p:ext uri="{BB962C8B-B14F-4D97-AF65-F5344CB8AC3E}">
        <p14:creationId xmlns:p14="http://schemas.microsoft.com/office/powerpoint/2010/main" val="241609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319082" cy="706964"/>
          </a:xfrm>
        </p:spPr>
        <p:txBody>
          <a:bodyPr>
            <a:normAutofit/>
          </a:bodyPr>
          <a:lstStyle/>
          <a:p>
            <a:r>
              <a:rPr lang="en-GB" b="1" smtClean="0"/>
              <a:t>Breadth of experience</a:t>
            </a:r>
            <a:endParaRPr lang="en-GB" b="1" dirty="0"/>
          </a:p>
        </p:txBody>
      </p:sp>
      <p:sp>
        <p:nvSpPr>
          <p:cNvPr id="4" name="Footer Placeholder 3"/>
          <p:cNvSpPr>
            <a:spLocks noGrp="1"/>
          </p:cNvSpPr>
          <p:nvPr>
            <p:ph type="ftr" sz="quarter" idx="11"/>
          </p:nvPr>
        </p:nvSpPr>
        <p:spPr>
          <a:xfrm>
            <a:off x="561109" y="5937662"/>
            <a:ext cx="8130313" cy="758977"/>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028" y="2474257"/>
            <a:ext cx="2536248" cy="358756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14" y="2474258"/>
            <a:ext cx="2381250" cy="2095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978" y="2474259"/>
            <a:ext cx="2794000" cy="2095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814" y="4664946"/>
            <a:ext cx="8121391" cy="139687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0281" y="2474258"/>
            <a:ext cx="2633924" cy="2254858"/>
          </a:xfrm>
          <a:prstGeom prst="rect">
            <a:avLst/>
          </a:prstGeom>
        </p:spPr>
      </p:pic>
    </p:spTree>
    <p:extLst>
      <p:ext uri="{BB962C8B-B14F-4D97-AF65-F5344CB8AC3E}">
        <p14:creationId xmlns:p14="http://schemas.microsoft.com/office/powerpoint/2010/main" val="2936239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032999" cy="706964"/>
          </a:xfrm>
        </p:spPr>
        <p:txBody>
          <a:bodyPr/>
          <a:lstStyle/>
          <a:p>
            <a:r>
              <a:rPr lang="en-GB" b="1" smtClean="0"/>
              <a:t>A not-so-average-day-in-the-life of an MSP</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2229" y="2579501"/>
            <a:ext cx="4123531" cy="3104589"/>
          </a:xfrm>
        </p:spPr>
      </p:pic>
      <p:sp>
        <p:nvSpPr>
          <p:cNvPr id="4" name="Footer Placeholder 3"/>
          <p:cNvSpPr>
            <a:spLocks noGrp="1"/>
          </p:cNvSpPr>
          <p:nvPr>
            <p:ph type="ftr" sz="quarter" idx="11"/>
          </p:nvPr>
        </p:nvSpPr>
        <p:spPr>
          <a:xfrm>
            <a:off x="561110" y="6019800"/>
            <a:ext cx="8392885"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8" y="2647489"/>
            <a:ext cx="4181288" cy="3036601"/>
          </a:xfrm>
          <a:prstGeom prst="rect">
            <a:avLst/>
          </a:prstGeom>
        </p:spPr>
      </p:pic>
    </p:spTree>
    <p:extLst>
      <p:ext uri="{BB962C8B-B14F-4D97-AF65-F5344CB8AC3E}">
        <p14:creationId xmlns:p14="http://schemas.microsoft.com/office/powerpoint/2010/main" val="735469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18174"/>
            <a:ext cx="9051364" cy="1056838"/>
          </a:xfrm>
        </p:spPr>
        <p:txBody>
          <a:bodyPr/>
          <a:lstStyle/>
          <a:p>
            <a:r>
              <a:rPr lang="en-GB" b="1" smtClean="0"/>
              <a:t>So if you’re not telling us that (yet) what ARE you telling us Anne???</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3448" y="2685542"/>
            <a:ext cx="3709416" cy="3252216"/>
          </a:xfrm>
        </p:spPr>
      </p:pic>
      <p:sp>
        <p:nvSpPr>
          <p:cNvPr id="4" name="Footer Placeholder 3"/>
          <p:cNvSpPr>
            <a:spLocks noGrp="1"/>
          </p:cNvSpPr>
          <p:nvPr>
            <p:ph type="ftr" sz="quarter" idx="11"/>
          </p:nvPr>
        </p:nvSpPr>
        <p:spPr>
          <a:xfrm>
            <a:off x="561110" y="6019800"/>
            <a:ext cx="8392885"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spTree>
    <p:extLst>
      <p:ext uri="{BB962C8B-B14F-4D97-AF65-F5344CB8AC3E}">
        <p14:creationId xmlns:p14="http://schemas.microsoft.com/office/powerpoint/2010/main" val="3113768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t>My aim today …</a:t>
            </a:r>
            <a:endParaRPr lang="en-GB" b="1" dirty="0"/>
          </a:p>
        </p:txBody>
      </p:sp>
      <p:sp>
        <p:nvSpPr>
          <p:cNvPr id="3" name="Content Placeholder 2"/>
          <p:cNvSpPr>
            <a:spLocks noGrp="1"/>
          </p:cNvSpPr>
          <p:nvPr>
            <p:ph idx="1"/>
          </p:nvPr>
        </p:nvSpPr>
        <p:spPr/>
        <p:txBody>
          <a:bodyPr>
            <a:normAutofit/>
          </a:bodyPr>
          <a:lstStyle/>
          <a:p>
            <a:pPr marL="0" indent="0" algn="ctr">
              <a:buNone/>
            </a:pPr>
            <a:endParaRPr lang="en-GB" sz="2800" smtClean="0"/>
          </a:p>
          <a:p>
            <a:pPr marL="0" indent="0" algn="ctr">
              <a:buNone/>
            </a:pPr>
            <a:endParaRPr lang="en-GB" sz="2800"/>
          </a:p>
          <a:p>
            <a:pPr marL="0" indent="0" algn="ctr">
              <a:buNone/>
            </a:pPr>
            <a:r>
              <a:rPr lang="en-GB" sz="2800" smtClean="0"/>
              <a:t>My aim is to give you a better understanding of how you can get support from your politicians.</a:t>
            </a:r>
            <a:endParaRPr lang="en-GB" sz="2800" dirty="0"/>
          </a:p>
        </p:txBody>
      </p:sp>
      <p:sp>
        <p:nvSpPr>
          <p:cNvPr id="4" name="Footer Placeholder 3"/>
          <p:cNvSpPr>
            <a:spLocks noGrp="1"/>
          </p:cNvSpPr>
          <p:nvPr>
            <p:ph type="ftr" sz="quarter" idx="11"/>
          </p:nvPr>
        </p:nvSpPr>
        <p:spPr>
          <a:xfrm>
            <a:off x="561110" y="6019800"/>
            <a:ext cx="7917872" cy="676839"/>
          </a:xfrm>
        </p:spPr>
        <p:txBody>
          <a:bodyPr/>
          <a:lstStyle/>
          <a:p>
            <a:r>
              <a:rPr lang="en-GB" sz="1600" dirty="0" smtClean="0"/>
              <a:t>Anne McLaughlin Consulting - anne@annemcL.com </a:t>
            </a:r>
          </a:p>
          <a:p>
            <a:r>
              <a:rPr lang="en-GB" sz="1600" dirty="0" smtClean="0"/>
              <a:t>Public Speaking &amp; Presentations, Political Engagement, Confident Leadership</a:t>
            </a:r>
            <a:endParaRPr lang="en-US" sz="1600" dirty="0"/>
          </a:p>
        </p:txBody>
      </p:sp>
    </p:spTree>
    <p:extLst>
      <p:ext uri="{BB962C8B-B14F-4D97-AF65-F5344CB8AC3E}">
        <p14:creationId xmlns:p14="http://schemas.microsoft.com/office/powerpoint/2010/main" val="13522674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8004</TotalTime>
  <Words>791</Words>
  <Application>Microsoft Office PowerPoint</Application>
  <PresentationFormat>Widescreen</PresentationFormat>
  <Paragraphs>109</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Ion Boardroom</vt:lpstr>
      <vt:lpstr>Using your political representatives</vt:lpstr>
      <vt:lpstr>My background – MSP &amp; MP</vt:lpstr>
      <vt:lpstr>My background – political advisor</vt:lpstr>
      <vt:lpstr>My background – community empowerment</vt:lpstr>
      <vt:lpstr>PowerPoint Presentation</vt:lpstr>
      <vt:lpstr>Breadth of experience</vt:lpstr>
      <vt:lpstr>A not-so-average-day-in-the-life of an MSP</vt:lpstr>
      <vt:lpstr>So if you’re not telling us that (yet) what ARE you telling us Anne???</vt:lpstr>
      <vt:lpstr>My aim today …</vt:lpstr>
      <vt:lpstr>3 fundamental questions to answer</vt:lpstr>
      <vt:lpstr>1. How does it benefit us to have the support of politicians?</vt:lpstr>
      <vt:lpstr>2. What is the most effective way to contact a politician?</vt:lpstr>
      <vt:lpstr>3. In what specific ways can they support my organisation?</vt:lpstr>
      <vt:lpstr>3. In what specific ways can they support my organisation?</vt:lpstr>
      <vt:lpstr>Ten things politicians can (and usually will) do to support you</vt:lpstr>
      <vt:lpstr>A not-so-average-day-in-the-life of an MSP</vt:lpstr>
      <vt:lpstr>Why did it work?</vt:lpstr>
      <vt:lpstr>Finally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Scotland’s TWO parliaments</dc:title>
  <dc:creator>Anne McLaughlin</dc:creator>
  <cp:lastModifiedBy>Aileen</cp:lastModifiedBy>
  <cp:revision>26</cp:revision>
  <dcterms:created xsi:type="dcterms:W3CDTF">2019-06-03T17:59:12Z</dcterms:created>
  <dcterms:modified xsi:type="dcterms:W3CDTF">2019-09-01T21:39:15Z</dcterms:modified>
</cp:coreProperties>
</file>