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321" r:id="rId6"/>
    <p:sldId id="330" r:id="rId7"/>
    <p:sldId id="332" r:id="rId8"/>
    <p:sldId id="333" r:id="rId9"/>
    <p:sldId id="334" r:id="rId10"/>
    <p:sldId id="331" r:id="rId11"/>
    <p:sldId id="262" r:id="rId12"/>
    <p:sldId id="324" r:id="rId13"/>
    <p:sldId id="261" r:id="rId14"/>
    <p:sldId id="329" r:id="rId15"/>
    <p:sldId id="337" r:id="rId16"/>
    <p:sldId id="342" r:id="rId17"/>
    <p:sldId id="341" r:id="rId18"/>
    <p:sldId id="326" r:id="rId19"/>
    <p:sldId id="339" r:id="rId20"/>
    <p:sldId id="345" r:id="rId21"/>
    <p:sldId id="515" r:id="rId22"/>
    <p:sldId id="520" r:id="rId23"/>
    <p:sldId id="516" r:id="rId24"/>
    <p:sldId id="517" r:id="rId25"/>
    <p:sldId id="518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300"/>
    <a:srgbClr val="474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94423-CADA-4242-A284-BB2C2BAD72F0}" v="39" dt="2019-08-27T08:38:57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722" autoAdjust="0"/>
  </p:normalViewPr>
  <p:slideViewPr>
    <p:cSldViewPr snapToGrid="0">
      <p:cViewPr>
        <p:scale>
          <a:sx n="117" d="100"/>
          <a:sy n="117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Armstrong" userId="1cb92081c705bc91" providerId="LiveId" clId="{1D849CE9-4B95-45FA-8F7B-5EC75AB9AFA7}"/>
    <pc:docChg chg="custSel addSld delSld modSld sldOrd">
      <pc:chgData name="Patricia Armstrong" userId="1cb92081c705bc91" providerId="LiveId" clId="{1D849CE9-4B95-45FA-8F7B-5EC75AB9AFA7}" dt="2019-08-26T11:34:27.990" v="209"/>
      <pc:docMkLst>
        <pc:docMk/>
      </pc:docMkLst>
      <pc:sldChg chg="add ord">
        <pc:chgData name="Patricia Armstrong" userId="1cb92081c705bc91" providerId="LiveId" clId="{1D849CE9-4B95-45FA-8F7B-5EC75AB9AFA7}" dt="2019-08-26T11:34:27.990" v="209"/>
        <pc:sldMkLst>
          <pc:docMk/>
          <pc:sldMk cId="3310909508" sldId="326"/>
        </pc:sldMkLst>
      </pc:sldChg>
      <pc:sldChg chg="ord">
        <pc:chgData name="Patricia Armstrong" userId="1cb92081c705bc91" providerId="LiveId" clId="{1D849CE9-4B95-45FA-8F7B-5EC75AB9AFA7}" dt="2019-08-26T11:33:50.099" v="207"/>
        <pc:sldMkLst>
          <pc:docMk/>
          <pc:sldMk cId="2367124192" sldId="330"/>
        </pc:sldMkLst>
      </pc:sldChg>
      <pc:sldChg chg="add del">
        <pc:chgData name="Patricia Armstrong" userId="1cb92081c705bc91" providerId="LiveId" clId="{1D849CE9-4B95-45FA-8F7B-5EC75AB9AFA7}" dt="2019-08-26T11:18:09.947" v="2" actId="2696"/>
        <pc:sldMkLst>
          <pc:docMk/>
          <pc:sldMk cId="245954757" sldId="338"/>
        </pc:sldMkLst>
      </pc:sldChg>
      <pc:sldChg chg="add del">
        <pc:chgData name="Patricia Armstrong" userId="1cb92081c705bc91" providerId="LiveId" clId="{1D849CE9-4B95-45FA-8F7B-5EC75AB9AFA7}" dt="2019-08-26T11:18:35.027" v="25" actId="2696"/>
        <pc:sldMkLst>
          <pc:docMk/>
          <pc:sldMk cId="3647497898" sldId="338"/>
        </pc:sldMkLst>
      </pc:sldChg>
      <pc:sldChg chg="modSp add">
        <pc:chgData name="Patricia Armstrong" userId="1cb92081c705bc91" providerId="LiveId" clId="{1D849CE9-4B95-45FA-8F7B-5EC75AB9AFA7}" dt="2019-08-26T11:18:25.110" v="23" actId="20577"/>
        <pc:sldMkLst>
          <pc:docMk/>
          <pc:sldMk cId="625502167" sldId="339"/>
        </pc:sldMkLst>
        <pc:spChg chg="mod">
          <ac:chgData name="Patricia Armstrong" userId="1cb92081c705bc91" providerId="LiveId" clId="{1D849CE9-4B95-45FA-8F7B-5EC75AB9AFA7}" dt="2019-08-26T11:18:25.110" v="23" actId="20577"/>
          <ac:spMkLst>
            <pc:docMk/>
            <pc:sldMk cId="625502167" sldId="339"/>
            <ac:spMk id="10" creationId="{00000000-0000-0000-0000-000000000000}"/>
          </ac:spMkLst>
        </pc:spChg>
      </pc:sldChg>
      <pc:sldChg chg="add del">
        <pc:chgData name="Patricia Armstrong" userId="1cb92081c705bc91" providerId="LiveId" clId="{1D849CE9-4B95-45FA-8F7B-5EC75AB9AFA7}" dt="2019-08-26T11:24:44.623" v="184" actId="2696"/>
        <pc:sldMkLst>
          <pc:docMk/>
          <pc:sldMk cId="145820350" sldId="340"/>
        </pc:sldMkLst>
      </pc:sldChg>
      <pc:sldChg chg="add del">
        <pc:chgData name="Patricia Armstrong" userId="1cb92081c705bc91" providerId="LiveId" clId="{1D849CE9-4B95-45FA-8F7B-5EC75AB9AFA7}" dt="2019-08-26T11:18:54.764" v="29" actId="2696"/>
        <pc:sldMkLst>
          <pc:docMk/>
          <pc:sldMk cId="3064380564" sldId="340"/>
        </pc:sldMkLst>
      </pc:sldChg>
      <pc:sldChg chg="delSp modSp add modAnim">
        <pc:chgData name="Patricia Armstrong" userId="1cb92081c705bc91" providerId="LiveId" clId="{1D849CE9-4B95-45FA-8F7B-5EC75AB9AFA7}" dt="2019-08-26T11:22:57.260" v="180"/>
        <pc:sldMkLst>
          <pc:docMk/>
          <pc:sldMk cId="4089716508" sldId="341"/>
        </pc:sldMkLst>
        <pc:spChg chg="mod">
          <ac:chgData name="Patricia Armstrong" userId="1cb92081c705bc91" providerId="LiveId" clId="{1D849CE9-4B95-45FA-8F7B-5EC75AB9AFA7}" dt="2019-08-26T11:22:36.467" v="175" actId="1076"/>
          <ac:spMkLst>
            <pc:docMk/>
            <pc:sldMk cId="4089716508" sldId="341"/>
            <ac:spMk id="10" creationId="{00000000-0000-0000-0000-000000000000}"/>
          </ac:spMkLst>
        </pc:spChg>
        <pc:spChg chg="mod">
          <ac:chgData name="Patricia Armstrong" userId="1cb92081c705bc91" providerId="LiveId" clId="{1D849CE9-4B95-45FA-8F7B-5EC75AB9AFA7}" dt="2019-08-26T11:22:35.280" v="174" actId="20577"/>
          <ac:spMkLst>
            <pc:docMk/>
            <pc:sldMk cId="4089716508" sldId="341"/>
            <ac:spMk id="14" creationId="{00000000-0000-0000-0000-000000000000}"/>
          </ac:spMkLst>
        </pc:spChg>
        <pc:spChg chg="del mod">
          <ac:chgData name="Patricia Armstrong" userId="1cb92081c705bc91" providerId="LiveId" clId="{1D849CE9-4B95-45FA-8F7B-5EC75AB9AFA7}" dt="2019-08-26T11:22:52.517" v="179" actId="478"/>
          <ac:spMkLst>
            <pc:docMk/>
            <pc:sldMk cId="4089716508" sldId="341"/>
            <ac:spMk id="15" creationId="{00000000-0000-0000-0000-000000000000}"/>
          </ac:spMkLst>
        </pc:spChg>
      </pc:sldChg>
      <pc:sldChg chg="delSp modSp add modAnim">
        <pc:chgData name="Patricia Armstrong" userId="1cb92081c705bc91" providerId="LiveId" clId="{1D849CE9-4B95-45FA-8F7B-5EC75AB9AFA7}" dt="2019-08-26T11:21:21.059" v="118" actId="14100"/>
        <pc:sldMkLst>
          <pc:docMk/>
          <pc:sldMk cId="443223087" sldId="342"/>
        </pc:sldMkLst>
        <pc:spChg chg="mod">
          <ac:chgData name="Patricia Armstrong" userId="1cb92081c705bc91" providerId="LiveId" clId="{1D849CE9-4B95-45FA-8F7B-5EC75AB9AFA7}" dt="2019-08-26T11:21:21.059" v="118" actId="14100"/>
          <ac:spMkLst>
            <pc:docMk/>
            <pc:sldMk cId="443223087" sldId="342"/>
            <ac:spMk id="10" creationId="{00000000-0000-0000-0000-000000000000}"/>
          </ac:spMkLst>
        </pc:spChg>
        <pc:spChg chg="del mod">
          <ac:chgData name="Patricia Armstrong" userId="1cb92081c705bc91" providerId="LiveId" clId="{1D849CE9-4B95-45FA-8F7B-5EC75AB9AFA7}" dt="2019-08-26T11:20:40.236" v="109" actId="478"/>
          <ac:spMkLst>
            <pc:docMk/>
            <pc:sldMk cId="443223087" sldId="342"/>
            <ac:spMk id="15" creationId="{00000000-0000-0000-0000-000000000000}"/>
          </ac:spMkLst>
        </pc:spChg>
      </pc:sldChg>
      <pc:sldChg chg="add del">
        <pc:chgData name="Patricia Armstrong" userId="1cb92081c705bc91" providerId="LiveId" clId="{1D849CE9-4B95-45FA-8F7B-5EC75AB9AFA7}" dt="2019-08-26T11:26:08.945" v="186" actId="2696"/>
        <pc:sldMkLst>
          <pc:docMk/>
          <pc:sldMk cId="1183009385" sldId="343"/>
        </pc:sldMkLst>
      </pc:sldChg>
      <pc:sldChg chg="add">
        <pc:chgData name="Patricia Armstrong" userId="1cb92081c705bc91" providerId="LiveId" clId="{1D849CE9-4B95-45FA-8F7B-5EC75AB9AFA7}" dt="2019-08-26T11:24:39.814" v="183"/>
        <pc:sldMkLst>
          <pc:docMk/>
          <pc:sldMk cId="1972919737" sldId="345"/>
        </pc:sldMkLst>
      </pc:sldChg>
      <pc:sldChg chg="add">
        <pc:chgData name="Patricia Armstrong" userId="1cb92081c705bc91" providerId="LiveId" clId="{1D849CE9-4B95-45FA-8F7B-5EC75AB9AFA7}" dt="2019-08-26T11:24:39.814" v="183"/>
        <pc:sldMkLst>
          <pc:docMk/>
          <pc:sldMk cId="3763928946" sldId="515"/>
        </pc:sldMkLst>
      </pc:sldChg>
      <pc:sldChg chg="add">
        <pc:chgData name="Patricia Armstrong" userId="1cb92081c705bc91" providerId="LiveId" clId="{1D849CE9-4B95-45FA-8F7B-5EC75AB9AFA7}" dt="2019-08-26T11:24:39.814" v="183"/>
        <pc:sldMkLst>
          <pc:docMk/>
          <pc:sldMk cId="232604994" sldId="516"/>
        </pc:sldMkLst>
      </pc:sldChg>
      <pc:sldChg chg="add">
        <pc:chgData name="Patricia Armstrong" userId="1cb92081c705bc91" providerId="LiveId" clId="{1D849CE9-4B95-45FA-8F7B-5EC75AB9AFA7}" dt="2019-08-26T11:24:39.814" v="183"/>
        <pc:sldMkLst>
          <pc:docMk/>
          <pc:sldMk cId="1326967221" sldId="517"/>
        </pc:sldMkLst>
      </pc:sldChg>
      <pc:sldChg chg="add">
        <pc:chgData name="Patricia Armstrong" userId="1cb92081c705bc91" providerId="LiveId" clId="{1D849CE9-4B95-45FA-8F7B-5EC75AB9AFA7}" dt="2019-08-26T11:24:39.814" v="183"/>
        <pc:sldMkLst>
          <pc:docMk/>
          <pc:sldMk cId="2788799830" sldId="518"/>
        </pc:sldMkLst>
      </pc:sldChg>
      <pc:sldChg chg="addSp modSp add del">
        <pc:chgData name="Patricia Armstrong" userId="1cb92081c705bc91" providerId="LiveId" clId="{1D849CE9-4B95-45FA-8F7B-5EC75AB9AFA7}" dt="2019-08-26T11:33:12.935" v="198" actId="2696"/>
        <pc:sldMkLst>
          <pc:docMk/>
          <pc:sldMk cId="3456383717" sldId="519"/>
        </pc:sldMkLst>
        <pc:picChg chg="add mod">
          <ac:chgData name="Patricia Armstrong" userId="1cb92081c705bc91" providerId="LiveId" clId="{1D849CE9-4B95-45FA-8F7B-5EC75AB9AFA7}" dt="2019-08-26T11:32:15.291" v="190" actId="14100"/>
          <ac:picMkLst>
            <pc:docMk/>
            <pc:sldMk cId="3456383717" sldId="519"/>
            <ac:picMk id="4" creationId="{0B6E7C95-B9E7-44A0-933C-C68780E99C6B}"/>
          </ac:picMkLst>
        </pc:picChg>
        <pc:picChg chg="add mod">
          <ac:chgData name="Patricia Armstrong" userId="1cb92081c705bc91" providerId="LiveId" clId="{1D849CE9-4B95-45FA-8F7B-5EC75AB9AFA7}" dt="2019-08-26T11:32:44.355" v="194" actId="1076"/>
          <ac:picMkLst>
            <pc:docMk/>
            <pc:sldMk cId="3456383717" sldId="519"/>
            <ac:picMk id="5" creationId="{18819A8D-E6CF-4557-B79C-83CC21FFAC02}"/>
          </ac:picMkLst>
        </pc:picChg>
      </pc:sldChg>
      <pc:sldChg chg="addSp modSp add ord">
        <pc:chgData name="Patricia Armstrong" userId="1cb92081c705bc91" providerId="LiveId" clId="{1D849CE9-4B95-45FA-8F7B-5EC75AB9AFA7}" dt="2019-08-26T11:34:01.265" v="208"/>
        <pc:sldMkLst>
          <pc:docMk/>
          <pc:sldMk cId="1391311739" sldId="520"/>
        </pc:sldMkLst>
        <pc:spChg chg="mod">
          <ac:chgData name="Patricia Armstrong" userId="1cb92081c705bc91" providerId="LiveId" clId="{1D849CE9-4B95-45FA-8F7B-5EC75AB9AFA7}" dt="2019-08-26T11:32:29.543" v="192" actId="20577"/>
          <ac:spMkLst>
            <pc:docMk/>
            <pc:sldMk cId="1391311739" sldId="520"/>
            <ac:spMk id="10" creationId="{00000000-0000-0000-0000-000000000000}"/>
          </ac:spMkLst>
        </pc:spChg>
        <pc:spChg chg="mod">
          <ac:chgData name="Patricia Armstrong" userId="1cb92081c705bc91" providerId="LiveId" clId="{1D849CE9-4B95-45FA-8F7B-5EC75AB9AFA7}" dt="2019-08-26T11:33:33.445" v="206" actId="255"/>
          <ac:spMkLst>
            <pc:docMk/>
            <pc:sldMk cId="1391311739" sldId="520"/>
            <ac:spMk id="14" creationId="{00000000-0000-0000-0000-000000000000}"/>
          </ac:spMkLst>
        </pc:spChg>
        <pc:picChg chg="add">
          <ac:chgData name="Patricia Armstrong" userId="1cb92081c705bc91" providerId="LiveId" clId="{1D849CE9-4B95-45FA-8F7B-5EC75AB9AFA7}" dt="2019-08-26T11:33:09.266" v="197"/>
          <ac:picMkLst>
            <pc:docMk/>
            <pc:sldMk cId="1391311739" sldId="520"/>
            <ac:picMk id="11" creationId="{7247F51D-8EC5-447E-8EC8-249C9BC138F6}"/>
          </ac:picMkLst>
        </pc:picChg>
      </pc:sldChg>
      <pc:sldChg chg="add del">
        <pc:chgData name="Patricia Armstrong" userId="1cb92081c705bc91" providerId="LiveId" clId="{1D849CE9-4B95-45FA-8F7B-5EC75AB9AFA7}" dt="2019-08-26T11:32:56.246" v="196"/>
        <pc:sldMkLst>
          <pc:docMk/>
          <pc:sldMk cId="540170711" sldId="521"/>
        </pc:sldMkLst>
      </pc:sldChg>
    </pc:docChg>
  </pc:docChgLst>
  <pc:docChgLst>
    <pc:chgData name="Patricia Armstrong" userId="1cb92081c705bc91" providerId="LiveId" clId="{2A994423-CADA-4242-A284-BB2C2BAD72F0}"/>
    <pc:docChg chg="custSel addSld modSld">
      <pc:chgData name="Patricia Armstrong" userId="1cb92081c705bc91" providerId="LiveId" clId="{2A994423-CADA-4242-A284-BB2C2BAD72F0}" dt="2019-08-27T08:38:57.503" v="9" actId="207"/>
      <pc:docMkLst>
        <pc:docMk/>
      </pc:docMkLst>
      <pc:sldChg chg="modSp">
        <pc:chgData name="Patricia Armstrong" userId="1cb92081c705bc91" providerId="LiveId" clId="{2A994423-CADA-4242-A284-BB2C2BAD72F0}" dt="2019-08-27T08:38:57.503" v="9" actId="207"/>
        <pc:sldMkLst>
          <pc:docMk/>
          <pc:sldMk cId="731687132" sldId="321"/>
        </pc:sldMkLst>
        <pc:spChg chg="mod">
          <ac:chgData name="Patricia Armstrong" userId="1cb92081c705bc91" providerId="LiveId" clId="{2A994423-CADA-4242-A284-BB2C2BAD72F0}" dt="2019-08-27T08:38:57.503" v="9" actId="207"/>
          <ac:spMkLst>
            <pc:docMk/>
            <pc:sldMk cId="731687132" sldId="321"/>
            <ac:spMk id="10" creationId="{00000000-0000-0000-0000-000000000000}"/>
          </ac:spMkLst>
        </pc:spChg>
        <pc:spChg chg="mod">
          <ac:chgData name="Patricia Armstrong" userId="1cb92081c705bc91" providerId="LiveId" clId="{2A994423-CADA-4242-A284-BB2C2BAD72F0}" dt="2019-08-27T08:38:27.300" v="7" actId="14100"/>
          <ac:spMkLst>
            <pc:docMk/>
            <pc:sldMk cId="731687132" sldId="321"/>
            <ac:spMk id="15" creationId="{00000000-0000-0000-0000-000000000000}"/>
          </ac:spMkLst>
        </pc:spChg>
      </pc:sldChg>
      <pc:sldChg chg="add">
        <pc:chgData name="Patricia Armstrong" userId="1cb92081c705bc91" providerId="LiveId" clId="{2A994423-CADA-4242-A284-BB2C2BAD72F0}" dt="2019-08-26T11:40:31.222" v="0"/>
        <pc:sldMkLst>
          <pc:docMk/>
          <pc:sldMk cId="4118212572" sldId="332"/>
        </pc:sldMkLst>
      </pc:sldChg>
      <pc:sldChg chg="add">
        <pc:chgData name="Patricia Armstrong" userId="1cb92081c705bc91" providerId="LiveId" clId="{2A994423-CADA-4242-A284-BB2C2BAD72F0}" dt="2019-08-26T11:40:31.222" v="0"/>
        <pc:sldMkLst>
          <pc:docMk/>
          <pc:sldMk cId="601950865" sldId="333"/>
        </pc:sldMkLst>
      </pc:sldChg>
      <pc:sldChg chg="delSp add">
        <pc:chgData name="Patricia Armstrong" userId="1cb92081c705bc91" providerId="LiveId" clId="{2A994423-CADA-4242-A284-BB2C2BAD72F0}" dt="2019-08-26T11:41:03.696" v="1" actId="478"/>
        <pc:sldMkLst>
          <pc:docMk/>
          <pc:sldMk cId="2893599201" sldId="334"/>
        </pc:sldMkLst>
        <pc:spChg chg="del">
          <ac:chgData name="Patricia Armstrong" userId="1cb92081c705bc91" providerId="LiveId" clId="{2A994423-CADA-4242-A284-BB2C2BAD72F0}" dt="2019-08-26T11:41:03.696" v="1" actId="478"/>
          <ac:spMkLst>
            <pc:docMk/>
            <pc:sldMk cId="2893599201" sldId="334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Lifecycle</c:v>
                </c:pt>
              </c:strCache>
            </c:strRef>
          </c:tx>
          <c:dPt>
            <c:idx val="0"/>
            <c:bubble3D val="0"/>
            <c:spPr>
              <a:solidFill>
                <a:srgbClr val="47488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27-D14F-B08F-81A600718BA4}"/>
              </c:ext>
            </c:extLst>
          </c:dPt>
          <c:dPt>
            <c:idx val="1"/>
            <c:bubble3D val="0"/>
            <c:spPr>
              <a:solidFill>
                <a:srgbClr val="8A039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27-D14F-B08F-81A600718BA4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227-D14F-B08F-81A600718BA4}"/>
              </c:ext>
            </c:extLst>
          </c:dPt>
          <c:dPt>
            <c:idx val="3"/>
            <c:bubble3D val="0"/>
            <c:spPr>
              <a:solidFill>
                <a:srgbClr val="FF93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27-D14F-B08F-81A600718BA4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227-D14F-B08F-81A600718BA4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27-D14F-B08F-81A600718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6"/>
      </c:doughnut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9079410872940765"/>
          <c:y val="0.93097115281329545"/>
          <c:w val="0.10475941528312462"/>
          <c:h val="5.3378376019206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noFill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296AC53-7E25-4BBA-A3F8-C68E65206987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BB7B873-68A5-4DD0-8BAF-BDC7CE57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80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0BA0196-E821-4985-99D5-8D0BF06BFF9E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BDF5101-073E-49E1-9075-44EAF7274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5101-073E-49E1-9075-44EAF72741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9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5101-073E-49E1-9075-44EAF7274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20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5101-073E-49E1-9075-44EAF7274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7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Pat will give an oversight of opportunities and challenges in the sector from a leadership and governance perspective – and where to find help when you need it. Insights will come from; chairing the third sector governance forum who led on developing the governance code, a sector study which shows differences in the rating of third sector organisations performance by board and staff, and her own perceptions as a third sector leader and the boards she has worked with over the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5101-073E-49E1-9075-44EAF7274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1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F5101-073E-49E1-9075-44EAF7274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9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CE8-00B5-4D0B-92E4-17E33F30A78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23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F5101-073E-49E1-9075-44EAF7274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8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Pat will give an oversight of opportunities and challenges in the sector from a leadership and governance perspective – and where to find help when you need it. Insights will come from; chairing the third sector governance forum who led on developing the governance code, a sector study which shows differences in the rating of third sector organisations performance by board and staff, and her own perceptions as a third sector leader and the boards she has worked with over the years.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5101-073E-49E1-9075-44EAF7274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F5101-073E-49E1-9075-44EAF7274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81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5101-073E-49E1-9075-44EAF7274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6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5101-073E-49E1-9075-44EAF7274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8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28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3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8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6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5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20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1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9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0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9343-B3DC-4BA3-BD80-2072678B611A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1B94-CE44-40AE-9CD8-60B2EEEFF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5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youtu.be/bCI-ZgF8r1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775520" y="188640"/>
            <a:ext cx="3865224" cy="15797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645352" y="-430361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109611" y="1983607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752184" y="387278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888088" y="0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84032" y="630002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5520" y="198360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0169" y="2806763"/>
            <a:ext cx="70401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 Armstrong</a:t>
            </a:r>
          </a:p>
          <a:p>
            <a:r>
              <a:rPr lang="en-GB" sz="20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000" b="1" dirty="0" err="1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patacosvo</a:t>
            </a:r>
            <a:r>
              <a:rPr lang="en-GB" sz="20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8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200" dirty="0"/>
              <a:t> </a:t>
            </a:r>
            <a:r>
              <a:rPr lang="en-GB" sz="4200" dirty="0">
                <a:solidFill>
                  <a:srgbClr val="F46300"/>
                </a:solidFill>
              </a:rPr>
              <a:t>People.....Place.....Progress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5695" y="3837815"/>
            <a:ext cx="5906257" cy="70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F4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8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775520" y="188640"/>
            <a:ext cx="3865224" cy="15797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645352" y="-430361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109611" y="1983607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752184" y="387278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888088" y="0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84032" y="630002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5520" y="198360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4472" y="3805311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200" dirty="0"/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3553" y="2338412"/>
            <a:ext cx="583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8016" y="1969547"/>
            <a:ext cx="8748464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Code</a:t>
            </a:r>
          </a:p>
          <a:p>
            <a:endParaRPr lang="en-GB" sz="36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Purpose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Behaviour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</a:p>
          <a:p>
            <a:pPr algn="ctr"/>
            <a:endParaRPr lang="en-GB" sz="36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en-GB" sz="32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dirty="0"/>
              <a:t> </a:t>
            </a:r>
            <a:endParaRPr lang="en-GB" dirty="0"/>
          </a:p>
          <a:p>
            <a:r>
              <a:rPr lang="en-GB" dirty="0"/>
              <a:t> 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70F57-C031-4E9D-B4BB-C00C97D8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Juggling while riding a unicycle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6396AB6-F2AA-4D80-8E14-EB4568249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03" y="1825625"/>
            <a:ext cx="290445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171854-5639-4900-AA42-DC5FB0190A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06" y="1812363"/>
            <a:ext cx="2667892" cy="46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2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775520" y="188640"/>
            <a:ext cx="3865224" cy="15797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645352" y="-430361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109611" y="1983607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752184" y="387278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888088" y="0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84032" y="630002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5520" y="198360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7723" y="2352938"/>
            <a:ext cx="63187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u="sng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word Job Description</a:t>
            </a:r>
          </a:p>
          <a:p>
            <a:endParaRPr lang="en-GB" sz="3800" b="1" u="sng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the context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the energy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don’t play</a:t>
            </a:r>
            <a:endParaRPr lang="en-GB" sz="20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32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775520" y="188640"/>
            <a:ext cx="3865224" cy="15797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645352" y="-430361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109611" y="1983607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752184" y="387278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888088" y="0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84032" y="630002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3936" y="1756153"/>
            <a:ext cx="864096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GB" sz="3200" b="1" u="sng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3200" b="1" u="sng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D’s of leadership</a:t>
            </a:r>
          </a:p>
          <a:p>
            <a:pPr>
              <a:spcAft>
                <a:spcPts val="300"/>
              </a:spcAft>
            </a:pPr>
            <a:endParaRPr lang="en-GB" sz="3200" b="1" u="sng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8323" y="3317917"/>
            <a:ext cx="54726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Disappear</a:t>
            </a:r>
            <a:endParaRPr lang="en-GB" sz="20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97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775520" y="188640"/>
            <a:ext cx="3865224" cy="15797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645352" y="-430361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109611" y="1983607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752184" y="387278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888088" y="0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49" y="1844825"/>
            <a:ext cx="6496476" cy="4249574"/>
          </a:xfrm>
          <a:prstGeom prst="rect">
            <a:avLst/>
          </a:prstGeom>
        </p:spPr>
      </p:pic>
      <p:sp>
        <p:nvSpPr>
          <p:cNvPr id="5" name="AutoShape 2" descr="Image result for mend roof when sun is shining"/>
          <p:cNvSpPr>
            <a:spLocks noChangeAspect="1" noChangeArrowheads="1"/>
          </p:cNvSpPr>
          <p:nvPr/>
        </p:nvSpPr>
        <p:spPr bwMode="auto">
          <a:xfrm>
            <a:off x="63500" y="-136525"/>
            <a:ext cx="23907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0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775520" y="188640"/>
            <a:ext cx="3865224" cy="15797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645352" y="-430361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109611" y="1983607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752184" y="387278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888088" y="0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84032" y="630002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5520" y="198360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7723" y="2352938"/>
            <a:ext cx="54726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 code</a:t>
            </a:r>
          </a:p>
          <a:p>
            <a:endParaRPr lang="en-GB" sz="38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DTAS20</a:t>
            </a:r>
            <a:endParaRPr lang="en-GB" sz="20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200" dirty="0"/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7723" y="3799488"/>
            <a:ext cx="583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0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809192" y="259383"/>
            <a:ext cx="2995227" cy="1224136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777537" y="-614626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241796" y="1799342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884369" y="203013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7020273" y="-184265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775520" y="1983607"/>
            <a:ext cx="864096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1788" y="1958443"/>
            <a:ext cx="838842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00" b="1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ACOSVO?</a:t>
            </a:r>
          </a:p>
          <a:p>
            <a:pPr algn="ctr"/>
            <a:r>
              <a:rPr lang="en-GB" sz="14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0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ACOSVO is focused on excellent third sector leadership. We connect and support over 500 leaders throughout various stages of their leadership journey.</a:t>
            </a:r>
          </a:p>
        </p:txBody>
      </p:sp>
    </p:spTree>
    <p:extLst>
      <p:ext uri="{BB962C8B-B14F-4D97-AF65-F5344CB8AC3E}">
        <p14:creationId xmlns:p14="http://schemas.microsoft.com/office/powerpoint/2010/main" val="197291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809192" y="259383"/>
            <a:ext cx="2995227" cy="1224136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777537" y="-614626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241796" y="1799342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884369" y="203013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7020273" y="-184265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837782" y="2173398"/>
            <a:ext cx="83884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000" b="1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ACOSVO offer?</a:t>
            </a:r>
          </a:p>
          <a:p>
            <a:pPr algn="ctr"/>
            <a:r>
              <a:rPr lang="en-GB" sz="14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0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provide services, networks, and events encouraging the sharing of ideas and best practice in a safe, confidential space.</a:t>
            </a:r>
          </a:p>
        </p:txBody>
      </p:sp>
    </p:spTree>
    <p:extLst>
      <p:ext uri="{BB962C8B-B14F-4D97-AF65-F5344CB8AC3E}">
        <p14:creationId xmlns:p14="http://schemas.microsoft.com/office/powerpoint/2010/main" val="3763928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775520" y="188640"/>
            <a:ext cx="3865224" cy="15797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645352" y="-430361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109611" y="1983607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752184" y="387278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888088" y="0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84032" y="630002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5520" y="198360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0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7723" y="2352938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200" dirty="0"/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7723" y="3799488"/>
            <a:ext cx="5832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247F51D-8EC5-447E-8EC8-249C9BC13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15" y="2207360"/>
            <a:ext cx="2996119" cy="35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1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809192" y="259383"/>
            <a:ext cx="2995227" cy="1224136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777537" y="-614626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241796" y="1799342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884369" y="203013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7020273" y="-184265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98039" y="1660559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000" b="1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ACOSVO Member Benefits</a:t>
            </a:r>
          </a:p>
          <a:p>
            <a:pPr algn="ctr"/>
            <a:endParaRPr lang="en-GB" sz="14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experts </a:t>
            </a:r>
            <a:r>
              <a:rPr lang="en-GB" sz="30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HR, Legal, Governance, Investments, Media, &amp; Marketing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en-GB" sz="30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Regional, Women’s, Alumni &amp; Chairs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45+ events </a:t>
            </a:r>
            <a:r>
              <a:rPr lang="en-GB" sz="30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masterclasses, dinners, lunches, workshops &amp; conferences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LinkedIn members group </a:t>
            </a:r>
            <a:r>
              <a:rPr lang="en-GB" sz="30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access to over 300 third sector leaders</a:t>
            </a:r>
          </a:p>
        </p:txBody>
      </p:sp>
    </p:spTree>
    <p:extLst>
      <p:ext uri="{BB962C8B-B14F-4D97-AF65-F5344CB8AC3E}">
        <p14:creationId xmlns:p14="http://schemas.microsoft.com/office/powerpoint/2010/main" val="23260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775520" y="188640"/>
            <a:ext cx="3865224" cy="15797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645352" y="-430361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109611" y="1983607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752184" y="387278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888088" y="0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84032" y="630002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5520" y="198360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4472" y="3805311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200" dirty="0"/>
              <a:t> </a:t>
            </a: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596" y="1844824"/>
            <a:ext cx="6782048" cy="45213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FE4396-DB78-4A19-98BB-ECBF57862ED5}"/>
              </a:ext>
            </a:extLst>
          </p:cNvPr>
          <p:cNvSpPr/>
          <p:nvPr/>
        </p:nvSpPr>
        <p:spPr>
          <a:xfrm>
            <a:off x="8510455" y="5774478"/>
            <a:ext cx="215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47488E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Who are ACOSVO</a:t>
            </a:r>
            <a:r>
              <a:rPr lang="en-GB" dirty="0">
                <a:solidFill>
                  <a:srgbClr val="47488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2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809192" y="259383"/>
            <a:ext cx="2995227" cy="1224136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777537" y="-614626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241796" y="1799342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884369" y="203013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7020273" y="-184265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991545" y="1671966"/>
            <a:ext cx="8175241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0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ACOSVO Member Services</a:t>
            </a:r>
          </a:p>
          <a:p>
            <a:pPr algn="ctr"/>
            <a:endParaRPr lang="en-GB" sz="25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Exchange </a:t>
            </a:r>
          </a:p>
          <a:p>
            <a:pPr marL="533400"/>
            <a:r>
              <a:rPr lang="en-GB" sz="25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 leaders cross sector to share learning &amp; develop</a:t>
            </a:r>
          </a:p>
          <a:p>
            <a:pPr marL="533400"/>
            <a:r>
              <a:rPr lang="en-GB" sz="11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Officer first 100 Days </a:t>
            </a:r>
          </a:p>
          <a:p>
            <a:pPr marL="533400"/>
            <a:r>
              <a:rPr lang="en-GB" sz="25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a support toolkit to new CEO’s</a:t>
            </a:r>
          </a:p>
          <a:p>
            <a:pPr marL="533400"/>
            <a:r>
              <a:rPr lang="en-GB" sz="11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Programme </a:t>
            </a:r>
          </a:p>
          <a:p>
            <a:pPr marL="533400"/>
            <a:r>
              <a:rPr lang="en-GB" sz="25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dedicated mentors to support your leadership role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6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809192" y="259383"/>
            <a:ext cx="2995227" cy="1224136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777537" y="-614626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241796" y="1799342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884369" y="203013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7020273" y="-184265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809191" y="1574941"/>
            <a:ext cx="86409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40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ACOSVO Member Services</a:t>
            </a:r>
          </a:p>
          <a:p>
            <a:pPr algn="ctr"/>
            <a:endParaRPr lang="en-GB" sz="14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Support Service</a:t>
            </a:r>
          </a:p>
          <a:p>
            <a:pPr marL="533400"/>
            <a:r>
              <a:rPr lang="en-GB" sz="25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phone &amp; action plan support to CO’s in crisis</a:t>
            </a:r>
          </a:p>
          <a:p>
            <a:pPr marL="533400"/>
            <a:r>
              <a:rPr lang="en-GB" sz="11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Executive Service </a:t>
            </a:r>
          </a:p>
          <a:p>
            <a:pPr marL="533400"/>
            <a:r>
              <a:rPr lang="en-GB" sz="25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temporary support during leadership transition</a:t>
            </a:r>
          </a:p>
          <a:p>
            <a:pPr marL="533400"/>
            <a:r>
              <a:rPr lang="en-GB" sz="11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Mediation Service </a:t>
            </a:r>
          </a:p>
          <a:p>
            <a:pPr marL="533400"/>
            <a:r>
              <a:rPr lang="en-GB" sz="25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leaders in resolving disputes or sensitive issues</a:t>
            </a:r>
          </a:p>
          <a:p>
            <a:pPr marL="533400"/>
            <a:r>
              <a:rPr lang="en-GB" sz="11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360° Appraisal </a:t>
            </a:r>
          </a:p>
          <a:p>
            <a:pPr marL="533400"/>
            <a:r>
              <a:rPr lang="en-GB" sz="25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leader behaviour &amp; performance feedback from others</a:t>
            </a:r>
          </a:p>
        </p:txBody>
      </p:sp>
    </p:spTree>
    <p:extLst>
      <p:ext uri="{BB962C8B-B14F-4D97-AF65-F5344CB8AC3E}">
        <p14:creationId xmlns:p14="http://schemas.microsoft.com/office/powerpoint/2010/main" val="278879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84" y="1825625"/>
            <a:ext cx="487183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661615" y="178457"/>
            <a:ext cx="3061770" cy="12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1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1936750"/>
            <a:ext cx="4813300" cy="298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661615" y="178457"/>
            <a:ext cx="3061770" cy="12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2343944"/>
            <a:ext cx="3225800" cy="3314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661615" y="178457"/>
            <a:ext cx="3061770" cy="12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9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6CB3B2F-4D4F-B849-AD09-D349B98690C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66104" y="1636669"/>
          <a:ext cx="10883900" cy="486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hevron 4">
            <a:extLst>
              <a:ext uri="{FF2B5EF4-FFF2-40B4-BE49-F238E27FC236}">
                <a16:creationId xmlns:a16="http://schemas.microsoft.com/office/drawing/2014/main" xmlns="" id="{A3A2AD9B-8BE6-EB42-A877-33B43839E795}"/>
              </a:ext>
            </a:extLst>
          </p:cNvPr>
          <p:cNvSpPr>
            <a:spLocks noChangeAspect="1"/>
          </p:cNvSpPr>
          <p:nvPr/>
        </p:nvSpPr>
        <p:spPr>
          <a:xfrm>
            <a:off x="6129910" y="2185058"/>
            <a:ext cx="324000" cy="1105262"/>
          </a:xfrm>
          <a:prstGeom prst="chevron">
            <a:avLst>
              <a:gd name="adj" fmla="val 508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xmlns="" id="{BD48E859-C27E-CC4D-93BB-F738CB1A1E2B}"/>
              </a:ext>
            </a:extLst>
          </p:cNvPr>
          <p:cNvSpPr>
            <a:spLocks noChangeAspect="1"/>
          </p:cNvSpPr>
          <p:nvPr/>
        </p:nvSpPr>
        <p:spPr>
          <a:xfrm rot="-2880000">
            <a:off x="5126642" y="2616352"/>
            <a:ext cx="324000" cy="114247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xmlns="" id="{7DA3FCC3-668C-3B41-9407-8D91582A597B}"/>
              </a:ext>
            </a:extLst>
          </p:cNvPr>
          <p:cNvSpPr>
            <a:spLocks noChangeAspect="1"/>
          </p:cNvSpPr>
          <p:nvPr/>
        </p:nvSpPr>
        <p:spPr>
          <a:xfrm rot="-5520000">
            <a:off x="4749684" y="3678702"/>
            <a:ext cx="324000" cy="107994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xmlns="" id="{8A71CAAE-72C2-BB40-814A-056723EA6133}"/>
              </a:ext>
            </a:extLst>
          </p:cNvPr>
          <p:cNvSpPr>
            <a:spLocks noChangeAspect="1"/>
          </p:cNvSpPr>
          <p:nvPr/>
        </p:nvSpPr>
        <p:spPr>
          <a:xfrm rot="-8520000">
            <a:off x="5299319" y="4606675"/>
            <a:ext cx="324000" cy="119075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xmlns="" id="{BFA9BDAA-08E6-D54D-94CA-A0F9638ECC69}"/>
              </a:ext>
            </a:extLst>
          </p:cNvPr>
          <p:cNvSpPr/>
          <p:nvPr/>
        </p:nvSpPr>
        <p:spPr bwMode="auto">
          <a:xfrm rot="8100000">
            <a:off x="4831196" y="2248122"/>
            <a:ext cx="258245" cy="258313"/>
          </a:xfrm>
          <a:prstGeom prst="teardrop">
            <a:avLst/>
          </a:prstGeom>
          <a:solidFill>
            <a:srgbClr val="F35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220B84-67F6-704A-9997-1735FE561860}"/>
              </a:ext>
            </a:extLst>
          </p:cNvPr>
          <p:cNvSpPr txBox="1"/>
          <p:nvPr/>
        </p:nvSpPr>
        <p:spPr>
          <a:xfrm>
            <a:off x="3120823" y="2163471"/>
            <a:ext cx="1759456" cy="369332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Leaders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xmlns="" id="{6F61D3E9-959A-C945-A3B6-D0D7B09AD360}"/>
              </a:ext>
            </a:extLst>
          </p:cNvPr>
          <p:cNvSpPr/>
          <p:nvPr/>
        </p:nvSpPr>
        <p:spPr bwMode="auto">
          <a:xfrm rot="8100000">
            <a:off x="8379489" y="3891496"/>
            <a:ext cx="258245" cy="258313"/>
          </a:xfrm>
          <a:prstGeom prst="teardrop">
            <a:avLst/>
          </a:prstGeom>
          <a:solidFill>
            <a:srgbClr val="474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EA46E9-99D0-5E4E-A5CB-4986A5091988}"/>
              </a:ext>
            </a:extLst>
          </p:cNvPr>
          <p:cNvSpPr txBox="1"/>
          <p:nvPr/>
        </p:nvSpPr>
        <p:spPr>
          <a:xfrm>
            <a:off x="8691243" y="3849341"/>
            <a:ext cx="1605568" cy="369332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Officers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E795C90-9261-1B46-9BBD-AB3752DD31E4}"/>
              </a:ext>
            </a:extLst>
          </p:cNvPr>
          <p:cNvSpPr txBox="1"/>
          <p:nvPr/>
        </p:nvSpPr>
        <p:spPr>
          <a:xfrm>
            <a:off x="2610705" y="3316402"/>
            <a:ext cx="1483740" cy="369332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en-US" sz="1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xmlns="" id="{BA044572-4360-5141-A591-C63BE2BCC93A}"/>
              </a:ext>
            </a:extLst>
          </p:cNvPr>
          <p:cNvSpPr/>
          <p:nvPr/>
        </p:nvSpPr>
        <p:spPr bwMode="auto">
          <a:xfrm rot="8100000">
            <a:off x="3985748" y="3380458"/>
            <a:ext cx="258245" cy="258313"/>
          </a:xfrm>
          <a:prstGeom prst="teardrop">
            <a:avLst/>
          </a:prstGeom>
          <a:solidFill>
            <a:srgbClr val="1AA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6BF9569-23EC-974D-AAAC-5CE9944134CC}"/>
              </a:ext>
            </a:extLst>
          </p:cNvPr>
          <p:cNvSpPr/>
          <p:nvPr/>
        </p:nvSpPr>
        <p:spPr>
          <a:xfrm>
            <a:off x="5586349" y="3838709"/>
            <a:ext cx="1496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Lifecycle</a:t>
            </a:r>
            <a:endParaRPr lang="en-US" sz="1600" dirty="0">
              <a:solidFill>
                <a:srgbClr val="47488E"/>
              </a:solidFill>
            </a:endParaRPr>
          </a:p>
        </p:txBody>
      </p:sp>
      <p:sp>
        <p:nvSpPr>
          <p:cNvPr id="26" name="Teardrop 25">
            <a:extLst>
              <a:ext uri="{FF2B5EF4-FFF2-40B4-BE49-F238E27FC236}">
                <a16:creationId xmlns:a16="http://schemas.microsoft.com/office/drawing/2014/main" xmlns="" id="{54D21C03-A880-3348-BE88-39D076CC1D26}"/>
              </a:ext>
            </a:extLst>
          </p:cNvPr>
          <p:cNvSpPr/>
          <p:nvPr/>
        </p:nvSpPr>
        <p:spPr bwMode="auto">
          <a:xfrm rot="8100000">
            <a:off x="4168379" y="4929856"/>
            <a:ext cx="258245" cy="258313"/>
          </a:xfrm>
          <a:prstGeom prst="teardrop">
            <a:avLst/>
          </a:prstGeom>
          <a:solidFill>
            <a:srgbClr val="8A0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D4B92D-9A84-F441-932B-025C4377C1D0}"/>
              </a:ext>
            </a:extLst>
          </p:cNvPr>
          <p:cNvSpPr txBox="1"/>
          <p:nvPr/>
        </p:nvSpPr>
        <p:spPr>
          <a:xfrm>
            <a:off x="2008254" y="4888106"/>
            <a:ext cx="2233945" cy="369332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b="1" dirty="0">
                <a:solidFill>
                  <a:srgbClr val="8A0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Stage Leaders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1F4D970-D48D-9B4D-A970-98C6CE0B0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806973" y="341205"/>
            <a:ext cx="1993433" cy="8147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F54A538-1214-4542-A80D-F7B82724AD33}"/>
              </a:ext>
            </a:extLst>
          </p:cNvPr>
          <p:cNvSpPr txBox="1"/>
          <p:nvPr/>
        </p:nvSpPr>
        <p:spPr>
          <a:xfrm>
            <a:off x="638829" y="634498"/>
            <a:ext cx="11010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47488E"/>
                </a:solid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ACOSVO Leadership Lifecycle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47488E"/>
              </a:solidFill>
              <a:latin typeface="Arial" panose="020B0604020202020204" pitchFamily="34" charset="0"/>
              <a:ea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7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1920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47488E"/>
                </a:solidFill>
                <a:cs typeface="Arial" charset="0"/>
              </a:rPr>
              <a:t>The Four Core Capacities Model</a:t>
            </a:r>
            <a:endParaRPr lang="en-GB" sz="3600" dirty="0">
              <a:solidFill>
                <a:srgbClr val="47488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48" y="214185"/>
            <a:ext cx="2291451" cy="2291451"/>
          </a:xfrm>
          <a:prstGeom prst="rect">
            <a:avLst/>
          </a:prstGeom>
        </p:spPr>
      </p:pic>
      <p:grpSp>
        <p:nvGrpSpPr>
          <p:cNvPr id="16" name="Group 6"/>
          <p:cNvGrpSpPr/>
          <p:nvPr/>
        </p:nvGrpSpPr>
        <p:grpSpPr>
          <a:xfrm>
            <a:off x="355818" y="1269579"/>
            <a:ext cx="9144002" cy="5588420"/>
            <a:chOff x="0" y="1290144"/>
            <a:chExt cx="9144001" cy="5588420"/>
          </a:xfrm>
          <a:noFill/>
        </p:grpSpPr>
        <p:sp>
          <p:nvSpPr>
            <p:cNvPr id="17" name="Rectangle 56"/>
            <p:cNvSpPr/>
            <p:nvPr/>
          </p:nvSpPr>
          <p:spPr>
            <a:xfrm>
              <a:off x="0" y="1290144"/>
              <a:ext cx="2819400" cy="2786556"/>
            </a:xfrm>
            <a:custGeom>
              <a:avLst/>
              <a:gdLst/>
              <a:ahLst/>
              <a:cxnLst/>
              <a:rect l="l" t="t" r="r" b="b"/>
              <a:pathLst>
                <a:path w="2819400" h="2786556">
                  <a:moveTo>
                    <a:pt x="0" y="0"/>
                  </a:moveTo>
                  <a:lnTo>
                    <a:pt x="2238274" y="0"/>
                  </a:lnTo>
                  <a:lnTo>
                    <a:pt x="2238274" y="229087"/>
                  </a:lnTo>
                  <a:cubicBezTo>
                    <a:pt x="2298165" y="183854"/>
                    <a:pt x="2372843" y="157656"/>
                    <a:pt x="2453640" y="157656"/>
                  </a:cubicBezTo>
                  <a:cubicBezTo>
                    <a:pt x="2655644" y="157656"/>
                    <a:pt x="2819400" y="321412"/>
                    <a:pt x="2819400" y="523416"/>
                  </a:cubicBezTo>
                  <a:cubicBezTo>
                    <a:pt x="2819400" y="725420"/>
                    <a:pt x="2655644" y="889176"/>
                    <a:pt x="2453640" y="889176"/>
                  </a:cubicBezTo>
                  <a:cubicBezTo>
                    <a:pt x="2372843" y="889176"/>
                    <a:pt x="2298165" y="862978"/>
                    <a:pt x="2238274" y="817745"/>
                  </a:cubicBezTo>
                  <a:lnTo>
                    <a:pt x="2238274" y="2786556"/>
                  </a:lnTo>
                  <a:lnTo>
                    <a:pt x="1392068" y="2786556"/>
                  </a:lnTo>
                  <a:cubicBezTo>
                    <a:pt x="1450247" y="2723005"/>
                    <a:pt x="1484898" y="2638176"/>
                    <a:pt x="1484898" y="2545254"/>
                  </a:cubicBezTo>
                  <a:cubicBezTo>
                    <a:pt x="1484898" y="2343250"/>
                    <a:pt x="1321142" y="2179494"/>
                    <a:pt x="1119138" y="2179494"/>
                  </a:cubicBezTo>
                  <a:cubicBezTo>
                    <a:pt x="917134" y="2179494"/>
                    <a:pt x="753378" y="2343250"/>
                    <a:pt x="753378" y="2545254"/>
                  </a:cubicBezTo>
                  <a:cubicBezTo>
                    <a:pt x="753378" y="2638176"/>
                    <a:pt x="788029" y="2723005"/>
                    <a:pt x="846208" y="2786556"/>
                  </a:cubicBezTo>
                  <a:lnTo>
                    <a:pt x="0" y="2786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  <p:sp>
          <p:nvSpPr>
            <p:cNvPr id="18" name="Rectangle 57"/>
            <p:cNvSpPr/>
            <p:nvPr/>
          </p:nvSpPr>
          <p:spPr>
            <a:xfrm>
              <a:off x="4570117" y="1290144"/>
              <a:ext cx="2943203" cy="2786556"/>
            </a:xfrm>
            <a:custGeom>
              <a:avLst/>
              <a:gdLst/>
              <a:ahLst/>
              <a:cxnLst/>
              <a:rect l="l" t="t" r="r" b="b"/>
              <a:pathLst>
                <a:path w="2943203" h="2786556">
                  <a:moveTo>
                    <a:pt x="0" y="0"/>
                  </a:moveTo>
                  <a:lnTo>
                    <a:pt x="2335609" y="0"/>
                  </a:lnTo>
                  <a:lnTo>
                    <a:pt x="2335609" y="215890"/>
                  </a:lnTo>
                  <a:cubicBezTo>
                    <a:pt x="2399238" y="157458"/>
                    <a:pt x="2484272" y="122621"/>
                    <a:pt x="2577443" y="122621"/>
                  </a:cubicBezTo>
                  <a:cubicBezTo>
                    <a:pt x="2779447" y="122621"/>
                    <a:pt x="2943203" y="286377"/>
                    <a:pt x="2943203" y="488381"/>
                  </a:cubicBezTo>
                  <a:cubicBezTo>
                    <a:pt x="2943203" y="690385"/>
                    <a:pt x="2779447" y="854141"/>
                    <a:pt x="2577443" y="854141"/>
                  </a:cubicBezTo>
                  <a:cubicBezTo>
                    <a:pt x="2484272" y="854141"/>
                    <a:pt x="2399238" y="819304"/>
                    <a:pt x="2335609" y="760872"/>
                  </a:cubicBezTo>
                  <a:lnTo>
                    <a:pt x="2335609" y="2786556"/>
                  </a:lnTo>
                  <a:lnTo>
                    <a:pt x="0" y="2786556"/>
                  </a:lnTo>
                  <a:lnTo>
                    <a:pt x="0" y="792698"/>
                  </a:lnTo>
                  <a:cubicBezTo>
                    <a:pt x="64203" y="852967"/>
                    <a:pt x="150734" y="889176"/>
                    <a:pt x="245723" y="889176"/>
                  </a:cubicBezTo>
                  <a:cubicBezTo>
                    <a:pt x="447727" y="889176"/>
                    <a:pt x="611483" y="725420"/>
                    <a:pt x="611483" y="523416"/>
                  </a:cubicBezTo>
                  <a:cubicBezTo>
                    <a:pt x="611483" y="321412"/>
                    <a:pt x="447727" y="157656"/>
                    <a:pt x="245723" y="157656"/>
                  </a:cubicBezTo>
                  <a:cubicBezTo>
                    <a:pt x="150734" y="157656"/>
                    <a:pt x="64203" y="193866"/>
                    <a:pt x="0" y="2541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  <p:sp>
          <p:nvSpPr>
            <p:cNvPr id="19" name="Rectangle 58"/>
            <p:cNvSpPr/>
            <p:nvPr/>
          </p:nvSpPr>
          <p:spPr>
            <a:xfrm>
              <a:off x="2238275" y="1290144"/>
              <a:ext cx="2952190" cy="2786556"/>
            </a:xfrm>
            <a:custGeom>
              <a:avLst/>
              <a:gdLst/>
              <a:ahLst/>
              <a:cxnLst/>
              <a:rect l="l" t="t" r="r" b="b"/>
              <a:pathLst>
                <a:path w="2952190" h="2786556">
                  <a:moveTo>
                    <a:pt x="0" y="0"/>
                  </a:moveTo>
                  <a:lnTo>
                    <a:pt x="2331842" y="0"/>
                  </a:lnTo>
                  <a:lnTo>
                    <a:pt x="2331842" y="261448"/>
                  </a:lnTo>
                  <a:cubicBezTo>
                    <a:pt x="2397394" y="197086"/>
                    <a:pt x="2487307" y="157656"/>
                    <a:pt x="2586430" y="157656"/>
                  </a:cubicBezTo>
                  <a:cubicBezTo>
                    <a:pt x="2788434" y="157656"/>
                    <a:pt x="2952190" y="321412"/>
                    <a:pt x="2952190" y="523416"/>
                  </a:cubicBezTo>
                  <a:cubicBezTo>
                    <a:pt x="2952190" y="725420"/>
                    <a:pt x="2788434" y="889176"/>
                    <a:pt x="2586430" y="889176"/>
                  </a:cubicBezTo>
                  <a:cubicBezTo>
                    <a:pt x="2487307" y="889176"/>
                    <a:pt x="2397394" y="849746"/>
                    <a:pt x="2331842" y="785384"/>
                  </a:cubicBezTo>
                  <a:lnTo>
                    <a:pt x="2331842" y="2786556"/>
                  </a:lnTo>
                  <a:lnTo>
                    <a:pt x="0" y="2786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  <p:sp>
          <p:nvSpPr>
            <p:cNvPr id="20" name="Rectangle 59"/>
            <p:cNvSpPr/>
            <p:nvPr/>
          </p:nvSpPr>
          <p:spPr>
            <a:xfrm>
              <a:off x="1" y="3473050"/>
              <a:ext cx="2238274" cy="3405514"/>
            </a:xfrm>
            <a:custGeom>
              <a:avLst/>
              <a:gdLst/>
              <a:ahLst/>
              <a:cxnLst/>
              <a:rect l="l" t="t" r="r" b="b"/>
              <a:pathLst>
                <a:path w="2238274" h="3405514">
                  <a:moveTo>
                    <a:pt x="1119137" y="0"/>
                  </a:moveTo>
                  <a:cubicBezTo>
                    <a:pt x="1321141" y="0"/>
                    <a:pt x="1484897" y="163756"/>
                    <a:pt x="1484897" y="365760"/>
                  </a:cubicBezTo>
                  <a:cubicBezTo>
                    <a:pt x="1484897" y="464236"/>
                    <a:pt x="1445980" y="553622"/>
                    <a:pt x="1382252" y="618958"/>
                  </a:cubicBezTo>
                  <a:lnTo>
                    <a:pt x="2238274" y="618958"/>
                  </a:lnTo>
                  <a:lnTo>
                    <a:pt x="2238274" y="2728033"/>
                  </a:lnTo>
                  <a:cubicBezTo>
                    <a:pt x="2172206" y="2657104"/>
                    <a:pt x="2077877" y="2613213"/>
                    <a:pt x="1973297" y="2613213"/>
                  </a:cubicBezTo>
                  <a:cubicBezTo>
                    <a:pt x="1771293" y="2613213"/>
                    <a:pt x="1607537" y="2776969"/>
                    <a:pt x="1607537" y="2978973"/>
                  </a:cubicBezTo>
                  <a:cubicBezTo>
                    <a:pt x="1607537" y="3180977"/>
                    <a:pt x="1771293" y="3344733"/>
                    <a:pt x="1973297" y="3344733"/>
                  </a:cubicBezTo>
                  <a:cubicBezTo>
                    <a:pt x="2077877" y="3344733"/>
                    <a:pt x="2172206" y="3300842"/>
                    <a:pt x="2238274" y="3229914"/>
                  </a:cubicBezTo>
                  <a:lnTo>
                    <a:pt x="2238274" y="3405514"/>
                  </a:lnTo>
                  <a:lnTo>
                    <a:pt x="0" y="3405514"/>
                  </a:lnTo>
                  <a:lnTo>
                    <a:pt x="0" y="618958"/>
                  </a:lnTo>
                  <a:lnTo>
                    <a:pt x="856022" y="618958"/>
                  </a:lnTo>
                  <a:cubicBezTo>
                    <a:pt x="792294" y="553622"/>
                    <a:pt x="753377" y="464236"/>
                    <a:pt x="753377" y="365760"/>
                  </a:cubicBezTo>
                  <a:cubicBezTo>
                    <a:pt x="753377" y="163756"/>
                    <a:pt x="917133" y="0"/>
                    <a:pt x="111913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  <p:sp>
          <p:nvSpPr>
            <p:cNvPr id="21" name="Rectangle 62"/>
            <p:cNvSpPr/>
            <p:nvPr/>
          </p:nvSpPr>
          <p:spPr>
            <a:xfrm>
              <a:off x="1607538" y="4092008"/>
              <a:ext cx="2964462" cy="2786556"/>
            </a:xfrm>
            <a:custGeom>
              <a:avLst/>
              <a:gdLst/>
              <a:ahLst/>
              <a:cxnLst/>
              <a:rect l="l" t="t" r="r" b="b"/>
              <a:pathLst>
                <a:path w="2964462" h="2786556">
                  <a:moveTo>
                    <a:pt x="632620" y="0"/>
                  </a:moveTo>
                  <a:lnTo>
                    <a:pt x="2964462" y="0"/>
                  </a:lnTo>
                  <a:lnTo>
                    <a:pt x="2964462" y="2089180"/>
                  </a:lnTo>
                  <a:cubicBezTo>
                    <a:pt x="2900539" y="2029797"/>
                    <a:pt x="2814731" y="1994255"/>
                    <a:pt x="2720622" y="1994255"/>
                  </a:cubicBezTo>
                  <a:cubicBezTo>
                    <a:pt x="2518618" y="1994255"/>
                    <a:pt x="2354862" y="2158011"/>
                    <a:pt x="2354862" y="2360015"/>
                  </a:cubicBezTo>
                  <a:cubicBezTo>
                    <a:pt x="2354862" y="2562019"/>
                    <a:pt x="2518618" y="2725775"/>
                    <a:pt x="2720622" y="2725775"/>
                  </a:cubicBezTo>
                  <a:cubicBezTo>
                    <a:pt x="2814731" y="2725775"/>
                    <a:pt x="2900539" y="2690234"/>
                    <a:pt x="2964462" y="2630851"/>
                  </a:cubicBezTo>
                  <a:lnTo>
                    <a:pt x="2964462" y="2786556"/>
                  </a:lnTo>
                  <a:lnTo>
                    <a:pt x="632620" y="2786556"/>
                  </a:lnTo>
                  <a:lnTo>
                    <a:pt x="632620" y="2608674"/>
                  </a:lnTo>
                  <a:cubicBezTo>
                    <a:pt x="566588" y="2680986"/>
                    <a:pt x="471405" y="2725775"/>
                    <a:pt x="365760" y="2725775"/>
                  </a:cubicBezTo>
                  <a:cubicBezTo>
                    <a:pt x="163756" y="2725775"/>
                    <a:pt x="0" y="2562019"/>
                    <a:pt x="0" y="2360015"/>
                  </a:cubicBezTo>
                  <a:cubicBezTo>
                    <a:pt x="0" y="2158011"/>
                    <a:pt x="163756" y="1994255"/>
                    <a:pt x="365760" y="1994255"/>
                  </a:cubicBezTo>
                  <a:cubicBezTo>
                    <a:pt x="471405" y="1994255"/>
                    <a:pt x="566588" y="2039044"/>
                    <a:pt x="632620" y="21113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  <p:sp>
          <p:nvSpPr>
            <p:cNvPr id="22" name="Rectangle 64"/>
            <p:cNvSpPr/>
            <p:nvPr/>
          </p:nvSpPr>
          <p:spPr>
            <a:xfrm>
              <a:off x="3962400" y="4092008"/>
              <a:ext cx="2943325" cy="2786556"/>
            </a:xfrm>
            <a:custGeom>
              <a:avLst/>
              <a:gdLst/>
              <a:ahLst/>
              <a:cxnLst/>
              <a:rect l="l" t="t" r="r" b="b"/>
              <a:pathLst>
                <a:path w="2943325" h="2786556">
                  <a:moveTo>
                    <a:pt x="607716" y="0"/>
                  </a:moveTo>
                  <a:lnTo>
                    <a:pt x="2943325" y="0"/>
                  </a:lnTo>
                  <a:lnTo>
                    <a:pt x="2943325" y="2115924"/>
                  </a:lnTo>
                  <a:cubicBezTo>
                    <a:pt x="2877274" y="2044357"/>
                    <a:pt x="2782551" y="2000054"/>
                    <a:pt x="2677481" y="2000054"/>
                  </a:cubicBezTo>
                  <a:cubicBezTo>
                    <a:pt x="2475477" y="2000054"/>
                    <a:pt x="2311721" y="2163810"/>
                    <a:pt x="2311721" y="2365814"/>
                  </a:cubicBezTo>
                  <a:cubicBezTo>
                    <a:pt x="2311721" y="2567818"/>
                    <a:pt x="2475477" y="2731574"/>
                    <a:pt x="2677481" y="2731574"/>
                  </a:cubicBezTo>
                  <a:cubicBezTo>
                    <a:pt x="2782551" y="2731574"/>
                    <a:pt x="2877274" y="2687271"/>
                    <a:pt x="2943325" y="2615704"/>
                  </a:cubicBezTo>
                  <a:lnTo>
                    <a:pt x="2943325" y="2786556"/>
                  </a:lnTo>
                  <a:lnTo>
                    <a:pt x="607716" y="2786556"/>
                  </a:lnTo>
                  <a:lnTo>
                    <a:pt x="607716" y="2642142"/>
                  </a:lnTo>
                  <a:cubicBezTo>
                    <a:pt x="544069" y="2700633"/>
                    <a:pt x="458988" y="2735512"/>
                    <a:pt x="365760" y="2735512"/>
                  </a:cubicBezTo>
                  <a:cubicBezTo>
                    <a:pt x="163756" y="2735512"/>
                    <a:pt x="0" y="2571756"/>
                    <a:pt x="0" y="2369752"/>
                  </a:cubicBezTo>
                  <a:cubicBezTo>
                    <a:pt x="0" y="2167748"/>
                    <a:pt x="163756" y="2003992"/>
                    <a:pt x="365760" y="2003992"/>
                  </a:cubicBezTo>
                  <a:cubicBezTo>
                    <a:pt x="458988" y="2003992"/>
                    <a:pt x="544069" y="2038872"/>
                    <a:pt x="607716" y="20973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  <p:sp>
          <p:nvSpPr>
            <p:cNvPr id="23" name="Rectangle 52"/>
            <p:cNvSpPr/>
            <p:nvPr/>
          </p:nvSpPr>
          <p:spPr>
            <a:xfrm>
              <a:off x="6905726" y="1290144"/>
              <a:ext cx="2238274" cy="3416718"/>
            </a:xfrm>
            <a:custGeom>
              <a:avLst/>
              <a:gdLst/>
              <a:ahLst/>
              <a:cxnLst/>
              <a:rect l="l" t="t" r="r" b="b"/>
              <a:pathLst>
                <a:path w="2238274" h="3416718">
                  <a:moveTo>
                    <a:pt x="0" y="0"/>
                  </a:moveTo>
                  <a:lnTo>
                    <a:pt x="2238274" y="0"/>
                  </a:lnTo>
                  <a:lnTo>
                    <a:pt x="2238274" y="2786556"/>
                  </a:lnTo>
                  <a:lnTo>
                    <a:pt x="1370776" y="2786556"/>
                  </a:lnTo>
                  <a:cubicBezTo>
                    <a:pt x="1441280" y="2852636"/>
                    <a:pt x="1484898" y="2946703"/>
                    <a:pt x="1484898" y="3050958"/>
                  </a:cubicBezTo>
                  <a:cubicBezTo>
                    <a:pt x="1484898" y="3252962"/>
                    <a:pt x="1321142" y="3416718"/>
                    <a:pt x="1119138" y="3416718"/>
                  </a:cubicBezTo>
                  <a:cubicBezTo>
                    <a:pt x="917134" y="3416718"/>
                    <a:pt x="753378" y="3252962"/>
                    <a:pt x="753378" y="3050958"/>
                  </a:cubicBezTo>
                  <a:cubicBezTo>
                    <a:pt x="753378" y="2946703"/>
                    <a:pt x="796997" y="2852636"/>
                    <a:pt x="867501" y="2786556"/>
                  </a:cubicBezTo>
                  <a:lnTo>
                    <a:pt x="0" y="2786556"/>
                  </a:lnTo>
                  <a:lnTo>
                    <a:pt x="0" y="760872"/>
                  </a:lnTo>
                  <a:cubicBezTo>
                    <a:pt x="63629" y="819304"/>
                    <a:pt x="148663" y="854141"/>
                    <a:pt x="241834" y="854141"/>
                  </a:cubicBezTo>
                  <a:cubicBezTo>
                    <a:pt x="443838" y="854141"/>
                    <a:pt x="607594" y="690385"/>
                    <a:pt x="607594" y="488381"/>
                  </a:cubicBezTo>
                  <a:cubicBezTo>
                    <a:pt x="607594" y="286377"/>
                    <a:pt x="443838" y="122621"/>
                    <a:pt x="241834" y="122621"/>
                  </a:cubicBezTo>
                  <a:cubicBezTo>
                    <a:pt x="148663" y="122621"/>
                    <a:pt x="63629" y="157458"/>
                    <a:pt x="0" y="2158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  <p:sp>
          <p:nvSpPr>
            <p:cNvPr id="24" name="Rectangle 61"/>
            <p:cNvSpPr/>
            <p:nvPr/>
          </p:nvSpPr>
          <p:spPr>
            <a:xfrm>
              <a:off x="6278880" y="4092008"/>
              <a:ext cx="2865121" cy="2786556"/>
            </a:xfrm>
            <a:custGeom>
              <a:avLst/>
              <a:gdLst/>
              <a:ahLst/>
              <a:cxnLst/>
              <a:rect l="l" t="t" r="r" b="b"/>
              <a:pathLst>
                <a:path w="2865121" h="2786556">
                  <a:moveTo>
                    <a:pt x="626847" y="0"/>
                  </a:moveTo>
                  <a:lnTo>
                    <a:pt x="1479483" y="0"/>
                  </a:lnTo>
                  <a:cubicBezTo>
                    <a:pt x="1417643" y="64709"/>
                    <a:pt x="1380223" y="152532"/>
                    <a:pt x="1380223" y="249094"/>
                  </a:cubicBezTo>
                  <a:cubicBezTo>
                    <a:pt x="1380223" y="451098"/>
                    <a:pt x="1543979" y="614854"/>
                    <a:pt x="1745983" y="614854"/>
                  </a:cubicBezTo>
                  <a:cubicBezTo>
                    <a:pt x="1947987" y="614854"/>
                    <a:pt x="2111743" y="451098"/>
                    <a:pt x="2111743" y="249094"/>
                  </a:cubicBezTo>
                  <a:cubicBezTo>
                    <a:pt x="2111743" y="152532"/>
                    <a:pt x="2074324" y="64709"/>
                    <a:pt x="2012484" y="0"/>
                  </a:cubicBezTo>
                  <a:lnTo>
                    <a:pt x="2865121" y="0"/>
                  </a:lnTo>
                  <a:lnTo>
                    <a:pt x="2865121" y="2786556"/>
                  </a:lnTo>
                  <a:lnTo>
                    <a:pt x="626847" y="2786556"/>
                  </a:lnTo>
                  <a:lnTo>
                    <a:pt x="626847" y="2615671"/>
                  </a:lnTo>
                  <a:cubicBezTo>
                    <a:pt x="560704" y="2683708"/>
                    <a:pt x="468144" y="2725775"/>
                    <a:pt x="365760" y="2725775"/>
                  </a:cubicBezTo>
                  <a:cubicBezTo>
                    <a:pt x="163756" y="2725775"/>
                    <a:pt x="0" y="2562019"/>
                    <a:pt x="0" y="2360015"/>
                  </a:cubicBezTo>
                  <a:cubicBezTo>
                    <a:pt x="0" y="2158011"/>
                    <a:pt x="163756" y="1994255"/>
                    <a:pt x="365760" y="1994255"/>
                  </a:cubicBezTo>
                  <a:cubicBezTo>
                    <a:pt x="468144" y="1994255"/>
                    <a:pt x="560704" y="2036323"/>
                    <a:pt x="626847" y="21043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32019" y="1416819"/>
            <a:ext cx="21621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47488E"/>
                </a:solidFill>
                <a:latin typeface="Arial Narrow" pitchFamily="34" charset="0"/>
              </a:rPr>
              <a:t>The ability of all organisational leaders to create &amp; sustain the vision, inspire, model, prioritize, make decisions, provide direction, &amp; innovate, all in an effort to achieve the organisational mission.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594192" y="5684019"/>
            <a:ext cx="25622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47488E"/>
                </a:solidFill>
                <a:latin typeface="Arial Narrow" pitchFamily="34" charset="0"/>
              </a:rPr>
              <a:t>The ability of a charity to ensure the effective and efficient use of organisational resources.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617459" y="1416819"/>
            <a:ext cx="25775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47488E"/>
                </a:solidFill>
                <a:latin typeface="Arial Narrow" pitchFamily="34" charset="0"/>
              </a:rPr>
              <a:t>The ability of a charity to monitor, assess, respond to and create internal and external changes.</a:t>
            </a:r>
          </a:p>
        </p:txBody>
      </p:sp>
      <p:sp>
        <p:nvSpPr>
          <p:cNvPr id="28" name="Right Bracket 27"/>
          <p:cNvSpPr/>
          <p:nvPr/>
        </p:nvSpPr>
        <p:spPr>
          <a:xfrm rot="18760737">
            <a:off x="2673964" y="1127243"/>
            <a:ext cx="669925" cy="1608139"/>
          </a:xfrm>
          <a:prstGeom prst="rightBracket">
            <a:avLst>
              <a:gd name="adj" fmla="val 119926"/>
            </a:avLst>
          </a:prstGeom>
          <a:ln w="19050">
            <a:solidFill>
              <a:srgbClr val="F46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1" dirty="0"/>
          </a:p>
        </p:txBody>
      </p:sp>
      <p:sp>
        <p:nvSpPr>
          <p:cNvPr id="29" name="Right Bracket 28"/>
          <p:cNvSpPr/>
          <p:nvPr/>
        </p:nvSpPr>
        <p:spPr>
          <a:xfrm rot="2433715">
            <a:off x="8045669" y="2328936"/>
            <a:ext cx="669925" cy="1608139"/>
          </a:xfrm>
          <a:prstGeom prst="rightBracket">
            <a:avLst>
              <a:gd name="adj" fmla="val 119926"/>
            </a:avLst>
          </a:prstGeom>
          <a:ln w="19050">
            <a:solidFill>
              <a:srgbClr val="47488E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1" dirty="0"/>
          </a:p>
        </p:txBody>
      </p:sp>
      <p:sp>
        <p:nvSpPr>
          <p:cNvPr id="30" name="Right Bracket 29"/>
          <p:cNvSpPr/>
          <p:nvPr/>
        </p:nvSpPr>
        <p:spPr>
          <a:xfrm rot="10800000">
            <a:off x="1784567" y="4826075"/>
            <a:ext cx="671513" cy="1608137"/>
          </a:xfrm>
          <a:prstGeom prst="rightBracket">
            <a:avLst>
              <a:gd name="adj" fmla="val 119926"/>
            </a:avLst>
          </a:prstGeom>
          <a:ln w="19050">
            <a:solidFill>
              <a:srgbClr val="0085A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1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580406" y="5684020"/>
            <a:ext cx="2614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47488E"/>
                </a:solidFill>
                <a:latin typeface="Arial Narrow" pitchFamily="34" charset="0"/>
              </a:rPr>
              <a:t>The ability of a charity to implement all of the key organisational and programmatic functions.</a:t>
            </a:r>
          </a:p>
        </p:txBody>
      </p:sp>
      <p:sp>
        <p:nvSpPr>
          <p:cNvPr id="32" name="Right Bracket 31"/>
          <p:cNvSpPr/>
          <p:nvPr/>
        </p:nvSpPr>
        <p:spPr>
          <a:xfrm rot="17528585">
            <a:off x="6859804" y="4168849"/>
            <a:ext cx="671513" cy="1608139"/>
          </a:xfrm>
          <a:prstGeom prst="rightBracket">
            <a:avLst>
              <a:gd name="adj" fmla="val 119926"/>
            </a:avLst>
          </a:prstGeom>
          <a:ln w="19050">
            <a:solidFill>
              <a:srgbClr val="CECFE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1" dirty="0"/>
          </a:p>
        </p:txBody>
      </p: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2594193" y="1989213"/>
            <a:ext cx="2963863" cy="2498725"/>
            <a:chOff x="1452664" y="1257300"/>
            <a:chExt cx="3962400" cy="3339550"/>
          </a:xfrm>
          <a:solidFill>
            <a:srgbClr val="0085A4"/>
          </a:solidFill>
        </p:grpSpPr>
        <p:sp>
          <p:nvSpPr>
            <p:cNvPr id="34" name="Oval 10"/>
            <p:cNvSpPr/>
            <p:nvPr/>
          </p:nvSpPr>
          <p:spPr>
            <a:xfrm>
              <a:off x="1452664" y="1257300"/>
              <a:ext cx="3962400" cy="2783666"/>
            </a:xfrm>
            <a:custGeom>
              <a:avLst/>
              <a:gdLst/>
              <a:ahLst/>
              <a:cxnLst/>
              <a:rect l="l" t="t" r="r" b="b"/>
              <a:pathLst>
                <a:path w="3581400" h="2590800">
                  <a:moveTo>
                    <a:pt x="1407425" y="0"/>
                  </a:moveTo>
                  <a:cubicBezTo>
                    <a:pt x="1680972" y="0"/>
                    <a:pt x="1902725" y="221753"/>
                    <a:pt x="1902725" y="495300"/>
                  </a:cubicBezTo>
                  <a:cubicBezTo>
                    <a:pt x="1902725" y="593722"/>
                    <a:pt x="1874018" y="685439"/>
                    <a:pt x="1823687" y="762000"/>
                  </a:cubicBezTo>
                  <a:lnTo>
                    <a:pt x="2819400" y="762000"/>
                  </a:lnTo>
                  <a:lnTo>
                    <a:pt x="2819400" y="1260138"/>
                  </a:lnTo>
                  <a:cubicBezTo>
                    <a:pt x="2895961" y="1209807"/>
                    <a:pt x="2987678" y="1181100"/>
                    <a:pt x="3086100" y="1181100"/>
                  </a:cubicBezTo>
                  <a:cubicBezTo>
                    <a:pt x="3359647" y="1181100"/>
                    <a:pt x="3581400" y="1402853"/>
                    <a:pt x="3581400" y="1676400"/>
                  </a:cubicBezTo>
                  <a:cubicBezTo>
                    <a:pt x="3581400" y="1949947"/>
                    <a:pt x="3359647" y="2171700"/>
                    <a:pt x="3086100" y="2171700"/>
                  </a:cubicBezTo>
                  <a:cubicBezTo>
                    <a:pt x="2987678" y="2171700"/>
                    <a:pt x="2895961" y="2142993"/>
                    <a:pt x="2819400" y="2092662"/>
                  </a:cubicBezTo>
                  <a:lnTo>
                    <a:pt x="2819400" y="2590800"/>
                  </a:lnTo>
                  <a:lnTo>
                    <a:pt x="1825962" y="2590800"/>
                  </a:lnTo>
                  <a:cubicBezTo>
                    <a:pt x="1876293" y="2514239"/>
                    <a:pt x="1905000" y="2422522"/>
                    <a:pt x="1905000" y="2324100"/>
                  </a:cubicBezTo>
                  <a:cubicBezTo>
                    <a:pt x="1905000" y="2050553"/>
                    <a:pt x="1683247" y="1828800"/>
                    <a:pt x="1409700" y="1828800"/>
                  </a:cubicBezTo>
                  <a:cubicBezTo>
                    <a:pt x="1136153" y="1828800"/>
                    <a:pt x="914400" y="2050553"/>
                    <a:pt x="914400" y="2324100"/>
                  </a:cubicBezTo>
                  <a:cubicBezTo>
                    <a:pt x="914400" y="2422522"/>
                    <a:pt x="943107" y="2514239"/>
                    <a:pt x="993438" y="2590800"/>
                  </a:cubicBezTo>
                  <a:lnTo>
                    <a:pt x="0" y="2590800"/>
                  </a:lnTo>
                  <a:lnTo>
                    <a:pt x="0" y="2092662"/>
                  </a:lnTo>
                  <a:cubicBezTo>
                    <a:pt x="76561" y="2142993"/>
                    <a:pt x="168278" y="2171700"/>
                    <a:pt x="266700" y="2171700"/>
                  </a:cubicBezTo>
                  <a:cubicBezTo>
                    <a:pt x="540247" y="2171700"/>
                    <a:pt x="762000" y="1949947"/>
                    <a:pt x="762000" y="1676400"/>
                  </a:cubicBezTo>
                  <a:cubicBezTo>
                    <a:pt x="762000" y="1402853"/>
                    <a:pt x="540247" y="1181100"/>
                    <a:pt x="266700" y="1181100"/>
                  </a:cubicBezTo>
                  <a:cubicBezTo>
                    <a:pt x="168278" y="1181100"/>
                    <a:pt x="76561" y="1209807"/>
                    <a:pt x="0" y="1260138"/>
                  </a:cubicBezTo>
                  <a:lnTo>
                    <a:pt x="0" y="762000"/>
                  </a:lnTo>
                  <a:lnTo>
                    <a:pt x="991163" y="762000"/>
                  </a:lnTo>
                  <a:cubicBezTo>
                    <a:pt x="940832" y="685439"/>
                    <a:pt x="912125" y="593722"/>
                    <a:pt x="912125" y="495300"/>
                  </a:cubicBezTo>
                  <a:cubicBezTo>
                    <a:pt x="912125" y="221753"/>
                    <a:pt x="1133878" y="0"/>
                    <a:pt x="1407425" y="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82634">
                <a:defRPr/>
              </a:pPr>
              <a:endParaRPr lang="en-US" sz="2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 rot="3106171">
              <a:off x="2108750" y="2768050"/>
              <a:ext cx="1828800" cy="1828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CECFE2"/>
                  </a:solidFill>
                </a:rPr>
                <a:t>Leadership</a:t>
              </a:r>
            </a:p>
          </p:txBody>
        </p:sp>
      </p:grpSp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4926229" y="2189237"/>
            <a:ext cx="2965451" cy="2492375"/>
            <a:chOff x="4569483" y="1523656"/>
            <a:chExt cx="3964917" cy="3332967"/>
          </a:xfrm>
          <a:solidFill>
            <a:srgbClr val="F46300"/>
          </a:solidFill>
        </p:grpSpPr>
        <p:sp>
          <p:nvSpPr>
            <p:cNvPr id="37" name="Rectangle 3"/>
            <p:cNvSpPr/>
            <p:nvPr/>
          </p:nvSpPr>
          <p:spPr>
            <a:xfrm>
              <a:off x="4569483" y="2075612"/>
              <a:ext cx="3964917" cy="2781011"/>
            </a:xfrm>
            <a:custGeom>
              <a:avLst/>
              <a:gdLst/>
              <a:ahLst/>
              <a:cxnLst/>
              <a:rect l="l" t="t" r="r" b="b"/>
              <a:pathLst>
                <a:path w="3583675" h="2589094">
                  <a:moveTo>
                    <a:pt x="0" y="0"/>
                  </a:moveTo>
                  <a:lnTo>
                    <a:pt x="993439" y="0"/>
                  </a:lnTo>
                  <a:cubicBezTo>
                    <a:pt x="943107" y="76561"/>
                    <a:pt x="914400" y="168278"/>
                    <a:pt x="914400" y="266700"/>
                  </a:cubicBezTo>
                  <a:cubicBezTo>
                    <a:pt x="914400" y="540247"/>
                    <a:pt x="1136153" y="762000"/>
                    <a:pt x="1409700" y="762000"/>
                  </a:cubicBezTo>
                  <a:cubicBezTo>
                    <a:pt x="1683247" y="762000"/>
                    <a:pt x="1905000" y="540247"/>
                    <a:pt x="1905000" y="266700"/>
                  </a:cubicBezTo>
                  <a:cubicBezTo>
                    <a:pt x="1905000" y="168278"/>
                    <a:pt x="1876293" y="76561"/>
                    <a:pt x="1825962" y="0"/>
                  </a:cubicBezTo>
                  <a:lnTo>
                    <a:pt x="2819400" y="0"/>
                  </a:lnTo>
                  <a:lnTo>
                    <a:pt x="2819400" y="499373"/>
                  </a:lnTo>
                  <a:cubicBezTo>
                    <a:pt x="2896511" y="448350"/>
                    <a:pt x="2989027" y="419100"/>
                    <a:pt x="3088375" y="419100"/>
                  </a:cubicBezTo>
                  <a:cubicBezTo>
                    <a:pt x="3361922" y="419100"/>
                    <a:pt x="3583675" y="640853"/>
                    <a:pt x="3583675" y="914400"/>
                  </a:cubicBezTo>
                  <a:cubicBezTo>
                    <a:pt x="3583675" y="1187947"/>
                    <a:pt x="3361922" y="1409700"/>
                    <a:pt x="3088375" y="1409700"/>
                  </a:cubicBezTo>
                  <a:cubicBezTo>
                    <a:pt x="2989027" y="1409700"/>
                    <a:pt x="2896511" y="1380450"/>
                    <a:pt x="2819400" y="1329427"/>
                  </a:cubicBezTo>
                  <a:lnTo>
                    <a:pt x="2819400" y="1828800"/>
                  </a:lnTo>
                  <a:lnTo>
                    <a:pt x="1829163" y="1828800"/>
                  </a:lnTo>
                  <a:cubicBezTo>
                    <a:pt x="1878972" y="1904950"/>
                    <a:pt x="1907275" y="1996067"/>
                    <a:pt x="1907275" y="2093794"/>
                  </a:cubicBezTo>
                  <a:cubicBezTo>
                    <a:pt x="1907275" y="2367341"/>
                    <a:pt x="1685522" y="2589094"/>
                    <a:pt x="1411975" y="2589094"/>
                  </a:cubicBezTo>
                  <a:cubicBezTo>
                    <a:pt x="1138428" y="2589094"/>
                    <a:pt x="916675" y="2367341"/>
                    <a:pt x="916675" y="2093794"/>
                  </a:cubicBezTo>
                  <a:cubicBezTo>
                    <a:pt x="916675" y="1996067"/>
                    <a:pt x="944979" y="1904950"/>
                    <a:pt x="994788" y="1828800"/>
                  </a:cubicBezTo>
                  <a:lnTo>
                    <a:pt x="0" y="1828800"/>
                  </a:lnTo>
                  <a:lnTo>
                    <a:pt x="0" y="1329427"/>
                  </a:lnTo>
                  <a:cubicBezTo>
                    <a:pt x="77111" y="1380450"/>
                    <a:pt x="169627" y="1409700"/>
                    <a:pt x="268975" y="1409700"/>
                  </a:cubicBezTo>
                  <a:cubicBezTo>
                    <a:pt x="542522" y="1409700"/>
                    <a:pt x="764275" y="1187947"/>
                    <a:pt x="764275" y="914400"/>
                  </a:cubicBezTo>
                  <a:cubicBezTo>
                    <a:pt x="764275" y="640853"/>
                    <a:pt x="542522" y="419100"/>
                    <a:pt x="268975" y="419100"/>
                  </a:cubicBezTo>
                  <a:cubicBezTo>
                    <a:pt x="169627" y="419100"/>
                    <a:pt x="77111" y="448350"/>
                    <a:pt x="0" y="499373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7728980">
              <a:off x="5334344" y="1523656"/>
              <a:ext cx="1828800" cy="1828800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0085A4"/>
                  </a:solidFill>
                </a:rPr>
                <a:t>Adaptive</a:t>
              </a:r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1963955" y="3449712"/>
            <a:ext cx="2962276" cy="2557463"/>
            <a:chOff x="609600" y="3208130"/>
            <a:chExt cx="3959883" cy="3419105"/>
          </a:xfrm>
          <a:solidFill>
            <a:srgbClr val="CECFE2"/>
          </a:solidFill>
        </p:grpSpPr>
        <p:sp>
          <p:nvSpPr>
            <p:cNvPr id="40" name="Oval 8"/>
            <p:cNvSpPr/>
            <p:nvPr/>
          </p:nvSpPr>
          <p:spPr>
            <a:xfrm>
              <a:off x="609600" y="3208130"/>
              <a:ext cx="3959883" cy="2782400"/>
            </a:xfrm>
            <a:custGeom>
              <a:avLst/>
              <a:gdLst/>
              <a:ahLst/>
              <a:cxnLst/>
              <a:rect l="l" t="t" r="r" b="b"/>
              <a:pathLst>
                <a:path w="3579125" h="2590800">
                  <a:moveTo>
                    <a:pt x="2169425" y="0"/>
                  </a:moveTo>
                  <a:cubicBezTo>
                    <a:pt x="2442972" y="0"/>
                    <a:pt x="2664725" y="221753"/>
                    <a:pt x="2664725" y="495300"/>
                  </a:cubicBezTo>
                  <a:cubicBezTo>
                    <a:pt x="2664725" y="593722"/>
                    <a:pt x="2636018" y="685439"/>
                    <a:pt x="2585687" y="762000"/>
                  </a:cubicBezTo>
                  <a:lnTo>
                    <a:pt x="3579125" y="762000"/>
                  </a:lnTo>
                  <a:lnTo>
                    <a:pt x="3579125" y="1238224"/>
                  </a:lnTo>
                  <a:cubicBezTo>
                    <a:pt x="3512063" y="1201005"/>
                    <a:pt x="3434756" y="1181100"/>
                    <a:pt x="3352800" y="1181100"/>
                  </a:cubicBezTo>
                  <a:cubicBezTo>
                    <a:pt x="3079253" y="1181100"/>
                    <a:pt x="2857500" y="1402853"/>
                    <a:pt x="2857500" y="1676400"/>
                  </a:cubicBezTo>
                  <a:cubicBezTo>
                    <a:pt x="2857500" y="1949947"/>
                    <a:pt x="3079253" y="2171700"/>
                    <a:pt x="3352800" y="2171700"/>
                  </a:cubicBezTo>
                  <a:cubicBezTo>
                    <a:pt x="3434756" y="2171700"/>
                    <a:pt x="3512063" y="2151795"/>
                    <a:pt x="3579125" y="2114577"/>
                  </a:cubicBezTo>
                  <a:lnTo>
                    <a:pt x="3579125" y="2590800"/>
                  </a:lnTo>
                  <a:lnTo>
                    <a:pt x="2592477" y="2590800"/>
                  </a:lnTo>
                  <a:cubicBezTo>
                    <a:pt x="2638916" y="2517227"/>
                    <a:pt x="2664725" y="2429933"/>
                    <a:pt x="2664725" y="2336610"/>
                  </a:cubicBezTo>
                  <a:cubicBezTo>
                    <a:pt x="2664725" y="2063063"/>
                    <a:pt x="2442972" y="1841310"/>
                    <a:pt x="2169425" y="1841310"/>
                  </a:cubicBezTo>
                  <a:cubicBezTo>
                    <a:pt x="1895878" y="1841310"/>
                    <a:pt x="1674125" y="2063063"/>
                    <a:pt x="1674125" y="2336610"/>
                  </a:cubicBezTo>
                  <a:cubicBezTo>
                    <a:pt x="1674125" y="2429933"/>
                    <a:pt x="1699935" y="2517227"/>
                    <a:pt x="1746373" y="2590800"/>
                  </a:cubicBezTo>
                  <a:lnTo>
                    <a:pt x="759725" y="2590800"/>
                  </a:lnTo>
                  <a:lnTo>
                    <a:pt x="759725" y="2093897"/>
                  </a:lnTo>
                  <a:cubicBezTo>
                    <a:pt x="683712" y="2143531"/>
                    <a:pt x="592796" y="2171700"/>
                    <a:pt x="495300" y="2171700"/>
                  </a:cubicBezTo>
                  <a:cubicBezTo>
                    <a:pt x="221753" y="2171700"/>
                    <a:pt x="0" y="1949947"/>
                    <a:pt x="0" y="1676400"/>
                  </a:cubicBezTo>
                  <a:cubicBezTo>
                    <a:pt x="0" y="1402853"/>
                    <a:pt x="221753" y="1181100"/>
                    <a:pt x="495300" y="1181100"/>
                  </a:cubicBezTo>
                  <a:cubicBezTo>
                    <a:pt x="592796" y="1181100"/>
                    <a:pt x="683712" y="1209270"/>
                    <a:pt x="759725" y="1258904"/>
                  </a:cubicBezTo>
                  <a:lnTo>
                    <a:pt x="759725" y="762000"/>
                  </a:lnTo>
                  <a:lnTo>
                    <a:pt x="1753163" y="762000"/>
                  </a:lnTo>
                  <a:cubicBezTo>
                    <a:pt x="1702832" y="685439"/>
                    <a:pt x="1674125" y="593722"/>
                    <a:pt x="1674125" y="495300"/>
                  </a:cubicBezTo>
                  <a:cubicBezTo>
                    <a:pt x="1674125" y="221753"/>
                    <a:pt x="1895878" y="0"/>
                    <a:pt x="2169425" y="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  <p:sp>
          <p:nvSpPr>
            <p:cNvPr id="41" name="TextBox 40"/>
            <p:cNvSpPr txBox="1"/>
            <p:nvPr/>
          </p:nvSpPr>
          <p:spPr>
            <a:xfrm rot="21291101">
              <a:off x="2059565" y="4798435"/>
              <a:ext cx="1828800" cy="18288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47488E"/>
                  </a:solidFill>
                </a:rPr>
                <a:t>Management</a:t>
              </a:r>
            </a:p>
          </p:txBody>
        </p:sp>
      </p:grpSp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4329331" y="3614812"/>
            <a:ext cx="2932112" cy="2508251"/>
            <a:chOff x="3771089" y="3429000"/>
            <a:chExt cx="3920247" cy="3352800"/>
          </a:xfrm>
          <a:solidFill>
            <a:srgbClr val="47488E"/>
          </a:solidFill>
        </p:grpSpPr>
        <p:sp>
          <p:nvSpPr>
            <p:cNvPr id="43" name="Oval 25"/>
            <p:cNvSpPr/>
            <p:nvPr/>
          </p:nvSpPr>
          <p:spPr>
            <a:xfrm>
              <a:off x="3771089" y="4027411"/>
              <a:ext cx="3920247" cy="2754389"/>
            </a:xfrm>
            <a:custGeom>
              <a:avLst/>
              <a:gdLst/>
              <a:ahLst/>
              <a:cxnLst/>
              <a:rect l="l" t="t" r="r" b="b"/>
              <a:pathLst>
                <a:path w="3543300" h="2565210">
                  <a:moveTo>
                    <a:pt x="723900" y="0"/>
                  </a:moveTo>
                  <a:lnTo>
                    <a:pt x="1723366" y="0"/>
                  </a:lnTo>
                  <a:cubicBezTo>
                    <a:pt x="1669647" y="79132"/>
                    <a:pt x="1638300" y="174657"/>
                    <a:pt x="1638300" y="277504"/>
                  </a:cubicBezTo>
                  <a:cubicBezTo>
                    <a:pt x="1638300" y="551051"/>
                    <a:pt x="1860053" y="772804"/>
                    <a:pt x="2133600" y="772804"/>
                  </a:cubicBezTo>
                  <a:cubicBezTo>
                    <a:pt x="2407147" y="772804"/>
                    <a:pt x="2628900" y="551051"/>
                    <a:pt x="2628900" y="277504"/>
                  </a:cubicBezTo>
                  <a:cubicBezTo>
                    <a:pt x="2628900" y="174657"/>
                    <a:pt x="2597554" y="79132"/>
                    <a:pt x="2543835" y="0"/>
                  </a:cubicBezTo>
                  <a:lnTo>
                    <a:pt x="3543300" y="0"/>
                  </a:lnTo>
                  <a:lnTo>
                    <a:pt x="3543300" y="498138"/>
                  </a:lnTo>
                  <a:cubicBezTo>
                    <a:pt x="3466739" y="447807"/>
                    <a:pt x="3375022" y="419100"/>
                    <a:pt x="3276600" y="419100"/>
                  </a:cubicBezTo>
                  <a:cubicBezTo>
                    <a:pt x="3003053" y="419100"/>
                    <a:pt x="2781300" y="640853"/>
                    <a:pt x="2781300" y="914400"/>
                  </a:cubicBezTo>
                  <a:cubicBezTo>
                    <a:pt x="2781300" y="1187947"/>
                    <a:pt x="3003053" y="1409700"/>
                    <a:pt x="3276600" y="1409700"/>
                  </a:cubicBezTo>
                  <a:cubicBezTo>
                    <a:pt x="3375022" y="1409700"/>
                    <a:pt x="3466739" y="1380993"/>
                    <a:pt x="3543300" y="1330662"/>
                  </a:cubicBezTo>
                  <a:lnTo>
                    <a:pt x="3543300" y="1828800"/>
                  </a:lnTo>
                  <a:lnTo>
                    <a:pt x="2561477" y="1828800"/>
                  </a:lnTo>
                  <a:cubicBezTo>
                    <a:pt x="2603684" y="1899300"/>
                    <a:pt x="2626625" y="1981926"/>
                    <a:pt x="2626625" y="2069910"/>
                  </a:cubicBezTo>
                  <a:cubicBezTo>
                    <a:pt x="2626625" y="2343457"/>
                    <a:pt x="2404872" y="2565210"/>
                    <a:pt x="2131325" y="2565210"/>
                  </a:cubicBezTo>
                  <a:cubicBezTo>
                    <a:pt x="1857778" y="2565210"/>
                    <a:pt x="1636025" y="2343457"/>
                    <a:pt x="1636025" y="2069910"/>
                  </a:cubicBezTo>
                  <a:cubicBezTo>
                    <a:pt x="1636025" y="1981926"/>
                    <a:pt x="1658966" y="1899300"/>
                    <a:pt x="1701174" y="1828800"/>
                  </a:cubicBezTo>
                  <a:lnTo>
                    <a:pt x="723900" y="1828800"/>
                  </a:lnTo>
                  <a:lnTo>
                    <a:pt x="723900" y="1351342"/>
                  </a:lnTo>
                  <a:cubicBezTo>
                    <a:pt x="656310" y="1389342"/>
                    <a:pt x="578182" y="1409700"/>
                    <a:pt x="495300" y="1409700"/>
                  </a:cubicBezTo>
                  <a:cubicBezTo>
                    <a:pt x="221753" y="1409700"/>
                    <a:pt x="0" y="1187947"/>
                    <a:pt x="0" y="914400"/>
                  </a:cubicBezTo>
                  <a:cubicBezTo>
                    <a:pt x="0" y="640853"/>
                    <a:pt x="221753" y="419100"/>
                    <a:pt x="495300" y="419100"/>
                  </a:cubicBezTo>
                  <a:cubicBezTo>
                    <a:pt x="578182" y="419100"/>
                    <a:pt x="656310" y="439458"/>
                    <a:pt x="723900" y="477459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39332" y="3429000"/>
              <a:ext cx="1828800" cy="1828800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46300"/>
                  </a:solidFill>
                </a:rPr>
                <a:t>Technical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98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775520" y="188640"/>
            <a:ext cx="3865224" cy="15797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645352" y="-430361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109611" y="1983607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752184" y="387278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888088" y="0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69434" y="1755430"/>
            <a:ext cx="9898566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to Impact</a:t>
            </a:r>
          </a:p>
          <a:p>
            <a:r>
              <a:rPr lang="en-GB" sz="2800" b="1" u="sng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Lowest: </a:t>
            </a:r>
          </a:p>
          <a:p>
            <a:r>
              <a:rPr lang="en-GB" sz="2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Sustainability, Resource Sustainability,</a:t>
            </a:r>
          </a:p>
          <a:p>
            <a:r>
              <a:rPr lang="en-GB" sz="2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adaptability</a:t>
            </a:r>
          </a:p>
          <a:p>
            <a:r>
              <a:rPr lang="en-GB" sz="2800" b="1" u="sng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Highest: </a:t>
            </a:r>
          </a:p>
          <a:p>
            <a:r>
              <a:rPr lang="en-GB" sz="2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Learning, Leader Vision, Managing Staff</a:t>
            </a:r>
          </a:p>
          <a:p>
            <a:r>
              <a:rPr lang="en-GB" sz="2800" b="1" u="sng" dirty="0">
                <a:solidFill>
                  <a:srgbClr val="F4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difference: </a:t>
            </a:r>
          </a:p>
          <a:p>
            <a:r>
              <a:rPr lang="en-GB" sz="28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Re-energising Staff, Organisational learning, board leadership</a:t>
            </a:r>
          </a:p>
          <a:p>
            <a:endParaRPr lang="en-GB" sz="32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en-GB" sz="32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dirty="0"/>
              <a:t> </a:t>
            </a:r>
            <a:endParaRPr lang="en-GB" dirty="0"/>
          </a:p>
          <a:p>
            <a:r>
              <a:rPr lang="en-GB" dirty="0"/>
              <a:t> 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7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388" r="5559" b="13375"/>
          <a:stretch/>
        </p:blipFill>
        <p:spPr>
          <a:xfrm>
            <a:off x="1775520" y="188640"/>
            <a:ext cx="3865224" cy="15797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8645352" y="-430361"/>
            <a:ext cx="2275185" cy="2275185"/>
          </a:xfrm>
          <a:prstGeom prst="ellipse">
            <a:avLst/>
          </a:prstGeom>
          <a:solidFill>
            <a:srgbClr val="ADAFCA">
              <a:alpha val="8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109611" y="1983607"/>
            <a:ext cx="708025" cy="709613"/>
          </a:xfrm>
          <a:prstGeom prst="ellipse">
            <a:avLst/>
          </a:prstGeom>
          <a:solidFill>
            <a:srgbClr val="ADAFCA">
              <a:alpha val="82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752184" y="387278"/>
            <a:ext cx="1368152" cy="1368152"/>
          </a:xfrm>
          <a:prstGeom prst="ellipse">
            <a:avLst/>
          </a:prstGeom>
          <a:solidFill>
            <a:srgbClr val="ADAFCA">
              <a:alpha val="75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888088" y="0"/>
            <a:ext cx="1152128" cy="1154712"/>
          </a:xfrm>
          <a:prstGeom prst="ellipse">
            <a:avLst/>
          </a:prstGeom>
          <a:solidFill>
            <a:srgbClr val="ADAFCA">
              <a:alpha val="53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919536" y="2655062"/>
            <a:ext cx="8748464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Forum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Trustee week in Scotland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code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Chairs network</a:t>
            </a:r>
          </a:p>
          <a:p>
            <a:endParaRPr lang="en-GB" sz="36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en-GB" sz="3200" b="1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dirty="0"/>
              <a:t> </a:t>
            </a:r>
            <a:endParaRPr lang="en-GB" dirty="0"/>
          </a:p>
          <a:p>
            <a:r>
              <a:rPr lang="en-GB" dirty="0"/>
              <a:t> 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>
              <a:solidFill>
                <a:srgbClr val="474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955320"/>
            <a:ext cx="2476500" cy="2476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07660" y="5693920"/>
            <a:ext cx="341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74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www.goodgovernance.scot</a:t>
            </a:r>
          </a:p>
        </p:txBody>
      </p:sp>
    </p:spTree>
    <p:extLst>
      <p:ext uri="{BB962C8B-B14F-4D97-AF65-F5344CB8AC3E}">
        <p14:creationId xmlns:p14="http://schemas.microsoft.com/office/powerpoint/2010/main" val="238259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FD104AAAA9C8448A6616404BA1DA31" ma:contentTypeVersion="13" ma:contentTypeDescription="Create a new document." ma:contentTypeScope="" ma:versionID="8835a800fa6b50f0e9ed970a43702192">
  <xsd:schema xmlns:xsd="http://www.w3.org/2001/XMLSchema" xmlns:xs="http://www.w3.org/2001/XMLSchema" xmlns:p="http://schemas.microsoft.com/office/2006/metadata/properties" xmlns:ns2="1972ac64-807f-45e6-8e05-5f5efeb18f5a" xmlns:ns3="90e05a6f-bc77-436f-b3aa-189f18c47a3f" targetNamespace="http://schemas.microsoft.com/office/2006/metadata/properties" ma:root="true" ma:fieldsID="fa3fdf5dd905c2316d9cd8fbb8899430" ns2:_="" ns3:_="">
    <xsd:import namespace="1972ac64-807f-45e6-8e05-5f5efeb18f5a"/>
    <xsd:import namespace="90e05a6f-bc77-436f-b3aa-189f18c47a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2:SharedWithDetails" minOccurs="0"/>
                <xsd:element ref="ns2:SharingHintHash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2ac64-807f-45e6-8e05-5f5efeb18f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05a6f-bc77-436f-b3aa-189f18c47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972ac64-807f-45e6-8e05-5f5efeb18f5a">JNPREHZCZK2U-4-110772</_dlc_DocId>
    <_dlc_DocIdUrl xmlns="1972ac64-807f-45e6-8e05-5f5efeb18f5a">
      <Url>https://acosvouk.sharepoint.com/_layouts/15/DocIdRedir.aspx?ID=JNPREHZCZK2U-4-110772</Url>
      <Description>JNPREHZCZK2U-4-110772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6069E-818F-4CCD-8D39-E3C78CD3857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8C32F8E-7EA5-4FD7-B96D-203C7B25D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72ac64-807f-45e6-8e05-5f5efeb18f5a"/>
    <ds:schemaRef ds:uri="90e05a6f-bc77-436f-b3aa-189f18c47a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E0CCA0-441D-4FEE-9F71-50183B96E090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90e05a6f-bc77-436f-b3aa-189f18c47a3f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972ac64-807f-45e6-8e05-5f5efeb18f5a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84C00460-AE4C-4933-8C1A-2E5578763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602</Words>
  <Application>Microsoft Office PowerPoint</Application>
  <PresentationFormat>Custom</PresentationFormat>
  <Paragraphs>178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Four Core Capacities Model</vt:lpstr>
      <vt:lpstr>PowerPoint Presentation</vt:lpstr>
      <vt:lpstr>PowerPoint Presentation</vt:lpstr>
      <vt:lpstr>PowerPoint Presentation</vt:lpstr>
      <vt:lpstr>Juggling while riding a unicycle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ACOSVO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Dey</dc:creator>
  <cp:lastModifiedBy>Aileen</cp:lastModifiedBy>
  <cp:revision>72</cp:revision>
  <cp:lastPrinted>2019-04-26T08:32:46Z</cp:lastPrinted>
  <dcterms:created xsi:type="dcterms:W3CDTF">2018-10-10T12:27:50Z</dcterms:created>
  <dcterms:modified xsi:type="dcterms:W3CDTF">2019-08-27T09:28:22Z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0x0101006BFD104AAAA9C8448A6616404BA1DA31</vt:lpwstr>
  </property>
  <property fmtid="{D5CDD505-2E9C-101B-9397-08002B2CF9AE}" pid="3" name="_dlc_DocIdItemGuid">
    <vt:lpwstr>86389cd4-4825-4131-94d3-842c7b1e0bfd</vt:lpwstr>
  </property>
  <property fmtid="{D5CDD505-2E9C-101B-9397-08002B2CF9AE}" pid="4" name="AuthorIds_UIVersion_512">
    <vt:lpwstr>12</vt:lpwstr>
  </property>
</Properties>
</file>