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5" r:id="rId3"/>
    <p:sldId id="259" r:id="rId4"/>
    <p:sldId id="283" r:id="rId5"/>
    <p:sldId id="274" r:id="rId6"/>
    <p:sldId id="262" r:id="rId7"/>
    <p:sldId id="281" r:id="rId8"/>
    <p:sldId id="286" r:id="rId9"/>
    <p:sldId id="282" r:id="rId10"/>
    <p:sldId id="279" r:id="rId11"/>
    <p:sldId id="284" r:id="rId12"/>
    <p:sldId id="277" r:id="rId13"/>
    <p:sldId id="27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notesViewPr>
    <p:cSldViewPr snapToGrid="0">
      <p:cViewPr>
        <p:scale>
          <a:sx n="100" d="100"/>
          <a:sy n="100" d="100"/>
        </p:scale>
        <p:origin x="1908" y="-15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3E1D1-5032-48DC-86AA-1698F9C7A8F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8B6C0D3-BEC1-4C45-B98E-D3F7E2453394}">
      <dgm:prSet/>
      <dgm:spPr/>
      <dgm:t>
        <a:bodyPr/>
        <a:lstStyle/>
        <a:p>
          <a:r>
            <a:rPr lang="en-GB" dirty="0"/>
            <a:t>Devolved to 11 local authorities in 2015. Economic plans targets are number of jobs and start ups. Invest NI, regional agency, focus are inward investments and exports (‘preparing’ for Brexit).</a:t>
          </a:r>
        </a:p>
      </dgm:t>
    </dgm:pt>
    <dgm:pt modelId="{73394946-EF58-40EC-BAA3-5DF69C85F013}" type="parTrans" cxnId="{AD881483-D660-48FB-BE96-D9130A13AFDE}">
      <dgm:prSet/>
      <dgm:spPr/>
      <dgm:t>
        <a:bodyPr/>
        <a:lstStyle/>
        <a:p>
          <a:endParaRPr lang="en-US"/>
        </a:p>
      </dgm:t>
    </dgm:pt>
    <dgm:pt modelId="{EC7FC6B5-C1DD-4580-9955-CE2795C6872E}" type="sibTrans" cxnId="{AD881483-D660-48FB-BE96-D9130A13AFDE}">
      <dgm:prSet/>
      <dgm:spPr/>
      <dgm:t>
        <a:bodyPr/>
        <a:lstStyle/>
        <a:p>
          <a:endParaRPr lang="en-US"/>
        </a:p>
      </dgm:t>
    </dgm:pt>
    <dgm:pt modelId="{3069C061-F624-46D3-B5BA-2AC975F7B806}">
      <dgm:prSet/>
      <dgm:spPr/>
      <dgm:t>
        <a:bodyPr/>
        <a:lstStyle/>
        <a:p>
          <a:r>
            <a:rPr lang="en-GB" dirty="0"/>
            <a:t>Local government limited power, responsible only of 4% (£738m) of public spending in NI. </a:t>
          </a:r>
        </a:p>
        <a:p>
          <a:r>
            <a:rPr lang="en-GB" dirty="0"/>
            <a:t>Housing, education, youth service, health and social care are directed by central government dept.</a:t>
          </a:r>
        </a:p>
      </dgm:t>
    </dgm:pt>
    <dgm:pt modelId="{59D0CDF8-DA8B-47CC-8A1F-38CE9AC0F1DA}" type="parTrans" cxnId="{1651C7F4-2A49-4743-956E-2FAFE713A1B4}">
      <dgm:prSet/>
      <dgm:spPr/>
      <dgm:t>
        <a:bodyPr/>
        <a:lstStyle/>
        <a:p>
          <a:endParaRPr lang="en-US"/>
        </a:p>
      </dgm:t>
    </dgm:pt>
    <dgm:pt modelId="{7B89B206-1F21-410F-AB82-E2238C3AB313}" type="sibTrans" cxnId="{1651C7F4-2A49-4743-956E-2FAFE713A1B4}">
      <dgm:prSet/>
      <dgm:spPr/>
      <dgm:t>
        <a:bodyPr/>
        <a:lstStyle/>
        <a:p>
          <a:endParaRPr lang="en-US"/>
        </a:p>
      </dgm:t>
    </dgm:pt>
    <dgm:pt modelId="{EC0B195F-9B5D-49F9-BC8C-7099D593F5D8}">
      <dgm:prSet/>
      <dgm:spPr/>
      <dgm:t>
        <a:bodyPr/>
        <a:lstStyle/>
        <a:p>
          <a:r>
            <a:rPr lang="en-GB" dirty="0"/>
            <a:t>Northern Ireland Assembly not met for over 2 years. Programme of Government, Economic Strategy suspended in draft forms.</a:t>
          </a:r>
        </a:p>
        <a:p>
          <a:r>
            <a:rPr lang="en-GB" dirty="0"/>
            <a:t>Belfast Region City Deal</a:t>
          </a:r>
          <a:endParaRPr lang="en-US" dirty="0"/>
        </a:p>
      </dgm:t>
    </dgm:pt>
    <dgm:pt modelId="{335E5C9B-8510-4413-8652-54A9A6BDD895}" type="parTrans" cxnId="{5677A714-F96C-48D4-8A1A-870D4718230E}">
      <dgm:prSet/>
      <dgm:spPr/>
      <dgm:t>
        <a:bodyPr/>
        <a:lstStyle/>
        <a:p>
          <a:endParaRPr lang="en-US"/>
        </a:p>
      </dgm:t>
    </dgm:pt>
    <dgm:pt modelId="{1BB1FE02-1807-46DF-B64E-E49287F9D934}" type="sibTrans" cxnId="{5677A714-F96C-48D4-8A1A-870D4718230E}">
      <dgm:prSet/>
      <dgm:spPr/>
      <dgm:t>
        <a:bodyPr/>
        <a:lstStyle/>
        <a:p>
          <a:endParaRPr lang="en-US"/>
        </a:p>
      </dgm:t>
    </dgm:pt>
    <dgm:pt modelId="{0E1E6B9B-6CA9-42B8-BC61-35E6E6C4B338}" type="pres">
      <dgm:prSet presAssocID="{BA53E1D1-5032-48DC-86AA-1698F9C7A8FF}" presName="linear" presStyleCnt="0">
        <dgm:presLayoutVars>
          <dgm:animLvl val="lvl"/>
          <dgm:resizeHandles val="exact"/>
        </dgm:presLayoutVars>
      </dgm:prSet>
      <dgm:spPr/>
      <dgm:t>
        <a:bodyPr/>
        <a:lstStyle/>
        <a:p>
          <a:endParaRPr lang="en-GB"/>
        </a:p>
      </dgm:t>
    </dgm:pt>
    <dgm:pt modelId="{E9BDDFF1-1044-4CCD-A9D5-CA1334B2FCD8}" type="pres">
      <dgm:prSet presAssocID="{58B6C0D3-BEC1-4C45-B98E-D3F7E2453394}" presName="parentText" presStyleLbl="node1" presStyleIdx="0" presStyleCnt="3">
        <dgm:presLayoutVars>
          <dgm:chMax val="0"/>
          <dgm:bulletEnabled val="1"/>
        </dgm:presLayoutVars>
      </dgm:prSet>
      <dgm:spPr/>
      <dgm:t>
        <a:bodyPr/>
        <a:lstStyle/>
        <a:p>
          <a:endParaRPr lang="en-GB"/>
        </a:p>
      </dgm:t>
    </dgm:pt>
    <dgm:pt modelId="{C4A995C3-8270-46A6-AECB-73A220BCB331}" type="pres">
      <dgm:prSet presAssocID="{EC7FC6B5-C1DD-4580-9955-CE2795C6872E}" presName="spacer" presStyleCnt="0"/>
      <dgm:spPr/>
    </dgm:pt>
    <dgm:pt modelId="{CD44DD30-5473-4DE3-9D6F-5815347DE52E}" type="pres">
      <dgm:prSet presAssocID="{3069C061-F624-46D3-B5BA-2AC975F7B806}" presName="parentText" presStyleLbl="node1" presStyleIdx="1" presStyleCnt="3">
        <dgm:presLayoutVars>
          <dgm:chMax val="0"/>
          <dgm:bulletEnabled val="1"/>
        </dgm:presLayoutVars>
      </dgm:prSet>
      <dgm:spPr/>
      <dgm:t>
        <a:bodyPr/>
        <a:lstStyle/>
        <a:p>
          <a:endParaRPr lang="en-GB"/>
        </a:p>
      </dgm:t>
    </dgm:pt>
    <dgm:pt modelId="{96BC1235-6D03-4B9E-A884-A026BDEEDCFD}" type="pres">
      <dgm:prSet presAssocID="{7B89B206-1F21-410F-AB82-E2238C3AB313}" presName="spacer" presStyleCnt="0"/>
      <dgm:spPr/>
    </dgm:pt>
    <dgm:pt modelId="{6CDA0C5E-1746-4809-AFE0-42574300B870}" type="pres">
      <dgm:prSet presAssocID="{EC0B195F-9B5D-49F9-BC8C-7099D593F5D8}" presName="parentText" presStyleLbl="node1" presStyleIdx="2" presStyleCnt="3">
        <dgm:presLayoutVars>
          <dgm:chMax val="0"/>
          <dgm:bulletEnabled val="1"/>
        </dgm:presLayoutVars>
      </dgm:prSet>
      <dgm:spPr/>
      <dgm:t>
        <a:bodyPr/>
        <a:lstStyle/>
        <a:p>
          <a:endParaRPr lang="en-GB"/>
        </a:p>
      </dgm:t>
    </dgm:pt>
  </dgm:ptLst>
  <dgm:cxnLst>
    <dgm:cxn modelId="{42E14584-9C27-4D43-9910-121C1B6D74C0}" type="presOf" srcId="{58B6C0D3-BEC1-4C45-B98E-D3F7E2453394}" destId="{E9BDDFF1-1044-4CCD-A9D5-CA1334B2FCD8}" srcOrd="0" destOrd="0" presId="urn:microsoft.com/office/officeart/2005/8/layout/vList2"/>
    <dgm:cxn modelId="{E7DB8154-CA2D-4698-A305-2FA9CEC362DB}" type="presOf" srcId="{BA53E1D1-5032-48DC-86AA-1698F9C7A8FF}" destId="{0E1E6B9B-6CA9-42B8-BC61-35E6E6C4B338}" srcOrd="0" destOrd="0" presId="urn:microsoft.com/office/officeart/2005/8/layout/vList2"/>
    <dgm:cxn modelId="{5677A714-F96C-48D4-8A1A-870D4718230E}" srcId="{BA53E1D1-5032-48DC-86AA-1698F9C7A8FF}" destId="{EC0B195F-9B5D-49F9-BC8C-7099D593F5D8}" srcOrd="2" destOrd="0" parTransId="{335E5C9B-8510-4413-8652-54A9A6BDD895}" sibTransId="{1BB1FE02-1807-46DF-B64E-E49287F9D934}"/>
    <dgm:cxn modelId="{A4E54255-F29F-4CF5-B683-FFB34ED81819}" type="presOf" srcId="{3069C061-F624-46D3-B5BA-2AC975F7B806}" destId="{CD44DD30-5473-4DE3-9D6F-5815347DE52E}" srcOrd="0" destOrd="0" presId="urn:microsoft.com/office/officeart/2005/8/layout/vList2"/>
    <dgm:cxn modelId="{AD881483-D660-48FB-BE96-D9130A13AFDE}" srcId="{BA53E1D1-5032-48DC-86AA-1698F9C7A8FF}" destId="{58B6C0D3-BEC1-4C45-B98E-D3F7E2453394}" srcOrd="0" destOrd="0" parTransId="{73394946-EF58-40EC-BAA3-5DF69C85F013}" sibTransId="{EC7FC6B5-C1DD-4580-9955-CE2795C6872E}"/>
    <dgm:cxn modelId="{48534C49-9DF5-4810-ABFB-BCABF085518C}" type="presOf" srcId="{EC0B195F-9B5D-49F9-BC8C-7099D593F5D8}" destId="{6CDA0C5E-1746-4809-AFE0-42574300B870}" srcOrd="0" destOrd="0" presId="urn:microsoft.com/office/officeart/2005/8/layout/vList2"/>
    <dgm:cxn modelId="{1651C7F4-2A49-4743-956E-2FAFE713A1B4}" srcId="{BA53E1D1-5032-48DC-86AA-1698F9C7A8FF}" destId="{3069C061-F624-46D3-B5BA-2AC975F7B806}" srcOrd="1" destOrd="0" parTransId="{59D0CDF8-DA8B-47CC-8A1F-38CE9AC0F1DA}" sibTransId="{7B89B206-1F21-410F-AB82-E2238C3AB313}"/>
    <dgm:cxn modelId="{78CF5049-385A-437B-9512-07BA2563AA05}" type="presParOf" srcId="{0E1E6B9B-6CA9-42B8-BC61-35E6E6C4B338}" destId="{E9BDDFF1-1044-4CCD-A9D5-CA1334B2FCD8}" srcOrd="0" destOrd="0" presId="urn:microsoft.com/office/officeart/2005/8/layout/vList2"/>
    <dgm:cxn modelId="{0882C311-7759-4E5E-B958-3FEDBA7A4E86}" type="presParOf" srcId="{0E1E6B9B-6CA9-42B8-BC61-35E6E6C4B338}" destId="{C4A995C3-8270-46A6-AECB-73A220BCB331}" srcOrd="1" destOrd="0" presId="urn:microsoft.com/office/officeart/2005/8/layout/vList2"/>
    <dgm:cxn modelId="{F47C6049-5CD4-4FE7-85C7-B9FDE8147FDD}" type="presParOf" srcId="{0E1E6B9B-6CA9-42B8-BC61-35E6E6C4B338}" destId="{CD44DD30-5473-4DE3-9D6F-5815347DE52E}" srcOrd="2" destOrd="0" presId="urn:microsoft.com/office/officeart/2005/8/layout/vList2"/>
    <dgm:cxn modelId="{3FA32F72-6B86-483D-84F6-89AB14D69F0A}" type="presParOf" srcId="{0E1E6B9B-6CA9-42B8-BC61-35E6E6C4B338}" destId="{96BC1235-6D03-4B9E-A884-A026BDEEDCFD}" srcOrd="3" destOrd="0" presId="urn:microsoft.com/office/officeart/2005/8/layout/vList2"/>
    <dgm:cxn modelId="{2A83410C-47AD-40E4-BB06-03C4B7F77E56}" type="presParOf" srcId="{0E1E6B9B-6CA9-42B8-BC61-35E6E6C4B338}" destId="{6CDA0C5E-1746-4809-AFE0-42574300B8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A6C81-CD34-4FFA-A27F-78B542FE24E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93FB7C2-3073-41F7-A731-BD0F2439BB33}">
      <dgm:prSet/>
      <dgm:spPr/>
      <dgm:t>
        <a:bodyPr/>
        <a:lstStyle/>
        <a:p>
          <a:r>
            <a:rPr lang="en-GB"/>
            <a:t>An inclusive economy</a:t>
          </a:r>
          <a:endParaRPr lang="en-US"/>
        </a:p>
      </dgm:t>
    </dgm:pt>
    <dgm:pt modelId="{5F9469D6-756C-4F29-A820-58498CB21399}" type="parTrans" cxnId="{C734DA28-2DD7-4074-A0F0-853E8FE440E8}">
      <dgm:prSet/>
      <dgm:spPr/>
      <dgm:t>
        <a:bodyPr/>
        <a:lstStyle/>
        <a:p>
          <a:endParaRPr lang="en-US"/>
        </a:p>
      </dgm:t>
    </dgm:pt>
    <dgm:pt modelId="{BD791DA2-A098-4867-A8BA-6E0BFD8A327F}" type="sibTrans" cxnId="{C734DA28-2DD7-4074-A0F0-853E8FE440E8}">
      <dgm:prSet/>
      <dgm:spPr/>
      <dgm:t>
        <a:bodyPr/>
        <a:lstStyle/>
        <a:p>
          <a:endParaRPr lang="en-US"/>
        </a:p>
      </dgm:t>
    </dgm:pt>
    <dgm:pt modelId="{5DD0A95F-8D92-47B9-B31E-A7B6A3438F63}">
      <dgm:prSet/>
      <dgm:spPr/>
      <dgm:t>
        <a:bodyPr/>
        <a:lstStyle/>
        <a:p>
          <a:r>
            <a:rPr lang="en-GB"/>
            <a:t>Citizen-centric</a:t>
          </a:r>
          <a:endParaRPr lang="en-US"/>
        </a:p>
      </dgm:t>
    </dgm:pt>
    <dgm:pt modelId="{549E5B55-27EF-4D20-A657-EF5B157E4838}" type="parTrans" cxnId="{9B1D0BCF-1552-4F01-A72A-00F7EC19F44A}">
      <dgm:prSet/>
      <dgm:spPr/>
      <dgm:t>
        <a:bodyPr/>
        <a:lstStyle/>
        <a:p>
          <a:endParaRPr lang="en-US"/>
        </a:p>
      </dgm:t>
    </dgm:pt>
    <dgm:pt modelId="{640A75BA-70E2-42E3-AB7E-2E12EABD1132}" type="sibTrans" cxnId="{9B1D0BCF-1552-4F01-A72A-00F7EC19F44A}">
      <dgm:prSet/>
      <dgm:spPr/>
      <dgm:t>
        <a:bodyPr/>
        <a:lstStyle/>
        <a:p>
          <a:endParaRPr lang="en-US"/>
        </a:p>
      </dgm:t>
    </dgm:pt>
    <dgm:pt modelId="{AEBA5DAB-CB6F-4A65-A554-BDA07C1D9E5E}">
      <dgm:prSet/>
      <dgm:spPr/>
      <dgm:t>
        <a:bodyPr/>
        <a:lstStyle/>
        <a:p>
          <a:r>
            <a:rPr lang="en-GB"/>
            <a:t>Collaborative</a:t>
          </a:r>
          <a:endParaRPr lang="en-US"/>
        </a:p>
      </dgm:t>
    </dgm:pt>
    <dgm:pt modelId="{510267A8-231F-4238-BDCA-9F354135BE0E}" type="parTrans" cxnId="{3E40F2C5-5B90-46CF-B2CA-6F3C3BC9D1F2}">
      <dgm:prSet/>
      <dgm:spPr/>
      <dgm:t>
        <a:bodyPr/>
        <a:lstStyle/>
        <a:p>
          <a:endParaRPr lang="en-US"/>
        </a:p>
      </dgm:t>
    </dgm:pt>
    <dgm:pt modelId="{3DCF2FC7-9833-4BEB-BBAD-C47B5DC71384}" type="sibTrans" cxnId="{3E40F2C5-5B90-46CF-B2CA-6F3C3BC9D1F2}">
      <dgm:prSet/>
      <dgm:spPr/>
      <dgm:t>
        <a:bodyPr/>
        <a:lstStyle/>
        <a:p>
          <a:endParaRPr lang="en-US"/>
        </a:p>
      </dgm:t>
    </dgm:pt>
    <dgm:pt modelId="{80C1EFF1-5998-4997-88D1-C838C39101D6}">
      <dgm:prSet/>
      <dgm:spPr/>
      <dgm:t>
        <a:bodyPr/>
        <a:lstStyle/>
        <a:p>
          <a:r>
            <a:rPr lang="en-US" dirty="0"/>
            <a:t>Democratic and socially just</a:t>
          </a:r>
        </a:p>
      </dgm:t>
    </dgm:pt>
    <dgm:pt modelId="{CAF51241-5599-4289-BE0D-4927F5FBD105}" type="parTrans" cxnId="{A4B6C818-2C71-4F1C-9440-DAAB27B8DE34}">
      <dgm:prSet/>
      <dgm:spPr/>
      <dgm:t>
        <a:bodyPr/>
        <a:lstStyle/>
        <a:p>
          <a:endParaRPr lang="en-US"/>
        </a:p>
      </dgm:t>
    </dgm:pt>
    <dgm:pt modelId="{409AC3A7-0025-4C26-8D4E-D17C9D41FC4F}" type="sibTrans" cxnId="{A4B6C818-2C71-4F1C-9440-DAAB27B8DE34}">
      <dgm:prSet/>
      <dgm:spPr/>
      <dgm:t>
        <a:bodyPr/>
        <a:lstStyle/>
        <a:p>
          <a:endParaRPr lang="en-US"/>
        </a:p>
      </dgm:t>
    </dgm:pt>
    <dgm:pt modelId="{4BDE93D8-543E-4C11-AB8F-4384932B4967}">
      <dgm:prSet/>
      <dgm:spPr/>
      <dgm:t>
        <a:bodyPr/>
        <a:lstStyle/>
        <a:p>
          <a:r>
            <a:rPr lang="en-GB" dirty="0"/>
            <a:t>A resilient economy</a:t>
          </a:r>
          <a:endParaRPr lang="en-US" dirty="0"/>
        </a:p>
      </dgm:t>
    </dgm:pt>
    <dgm:pt modelId="{513A2A03-549D-436A-8859-74CD2302A3DC}" type="parTrans" cxnId="{8E027ADD-A63F-44AA-B3A8-E77C0B2075A9}">
      <dgm:prSet/>
      <dgm:spPr/>
      <dgm:t>
        <a:bodyPr/>
        <a:lstStyle/>
        <a:p>
          <a:endParaRPr lang="en-US"/>
        </a:p>
      </dgm:t>
    </dgm:pt>
    <dgm:pt modelId="{3B329539-3ABF-4917-9003-240FCB3619CB}" type="sibTrans" cxnId="{8E027ADD-A63F-44AA-B3A8-E77C0B2075A9}">
      <dgm:prSet/>
      <dgm:spPr/>
      <dgm:t>
        <a:bodyPr/>
        <a:lstStyle/>
        <a:p>
          <a:endParaRPr lang="en-US"/>
        </a:p>
      </dgm:t>
    </dgm:pt>
    <dgm:pt modelId="{12F82C62-4F9A-45DC-BCC4-2BF54BCB961C}">
      <dgm:prSet/>
      <dgm:spPr/>
      <dgm:t>
        <a:bodyPr/>
        <a:lstStyle/>
        <a:p>
          <a:r>
            <a:rPr lang="en-GB"/>
            <a:t>Place based</a:t>
          </a:r>
          <a:endParaRPr lang="en-US"/>
        </a:p>
      </dgm:t>
    </dgm:pt>
    <dgm:pt modelId="{10286A7D-9259-4875-9BB7-F31912C28E3E}" type="parTrans" cxnId="{D6646152-EB29-4C22-B2B5-4272B149BB32}">
      <dgm:prSet/>
      <dgm:spPr/>
      <dgm:t>
        <a:bodyPr/>
        <a:lstStyle/>
        <a:p>
          <a:endParaRPr lang="en-US"/>
        </a:p>
      </dgm:t>
    </dgm:pt>
    <dgm:pt modelId="{30D3B592-4161-439C-A03F-E8DED79947F2}" type="sibTrans" cxnId="{D6646152-EB29-4C22-B2B5-4272B149BB32}">
      <dgm:prSet/>
      <dgm:spPr/>
      <dgm:t>
        <a:bodyPr/>
        <a:lstStyle/>
        <a:p>
          <a:endParaRPr lang="en-US"/>
        </a:p>
      </dgm:t>
    </dgm:pt>
    <dgm:pt modelId="{E2BEFEC4-1539-40F4-9EA7-126CEEFE7C8D}">
      <dgm:prSet/>
      <dgm:spPr/>
      <dgm:t>
        <a:bodyPr/>
        <a:lstStyle/>
        <a:p>
          <a:r>
            <a:rPr lang="en-GB"/>
            <a:t>Dynamic</a:t>
          </a:r>
          <a:endParaRPr lang="en-US"/>
        </a:p>
      </dgm:t>
    </dgm:pt>
    <dgm:pt modelId="{32B449B7-2E50-462A-90B3-9361AE02413D}" type="parTrans" cxnId="{527BAF53-2FFA-43CF-88AC-A838AA13BDB3}">
      <dgm:prSet/>
      <dgm:spPr/>
      <dgm:t>
        <a:bodyPr/>
        <a:lstStyle/>
        <a:p>
          <a:endParaRPr lang="en-US"/>
        </a:p>
      </dgm:t>
    </dgm:pt>
    <dgm:pt modelId="{7D4113E7-5060-4521-A3A0-630AF17FA877}" type="sibTrans" cxnId="{527BAF53-2FFA-43CF-88AC-A838AA13BDB3}">
      <dgm:prSet/>
      <dgm:spPr/>
      <dgm:t>
        <a:bodyPr/>
        <a:lstStyle/>
        <a:p>
          <a:endParaRPr lang="en-US"/>
        </a:p>
      </dgm:t>
    </dgm:pt>
    <dgm:pt modelId="{415994F9-B5C0-422E-96D3-B31EAD2292E1}" type="pres">
      <dgm:prSet presAssocID="{4E3A6C81-CD34-4FFA-A27F-78B542FE24EF}" presName="linear" presStyleCnt="0">
        <dgm:presLayoutVars>
          <dgm:dir/>
          <dgm:animLvl val="lvl"/>
          <dgm:resizeHandles val="exact"/>
        </dgm:presLayoutVars>
      </dgm:prSet>
      <dgm:spPr/>
      <dgm:t>
        <a:bodyPr/>
        <a:lstStyle/>
        <a:p>
          <a:endParaRPr lang="en-GB"/>
        </a:p>
      </dgm:t>
    </dgm:pt>
    <dgm:pt modelId="{644AF0A7-BBE6-4581-B768-ED2966101CB3}" type="pres">
      <dgm:prSet presAssocID="{593FB7C2-3073-41F7-A731-BD0F2439BB33}" presName="parentLin" presStyleCnt="0"/>
      <dgm:spPr/>
    </dgm:pt>
    <dgm:pt modelId="{FB576043-5AEC-49D4-8EBD-75B84403A6DE}" type="pres">
      <dgm:prSet presAssocID="{593FB7C2-3073-41F7-A731-BD0F2439BB33}" presName="parentLeftMargin" presStyleLbl="node1" presStyleIdx="0" presStyleCnt="2"/>
      <dgm:spPr/>
      <dgm:t>
        <a:bodyPr/>
        <a:lstStyle/>
        <a:p>
          <a:endParaRPr lang="en-GB"/>
        </a:p>
      </dgm:t>
    </dgm:pt>
    <dgm:pt modelId="{8D4044C8-79BC-458B-ACE0-EA201FF81FE6}" type="pres">
      <dgm:prSet presAssocID="{593FB7C2-3073-41F7-A731-BD0F2439BB33}" presName="parentText" presStyleLbl="node1" presStyleIdx="0" presStyleCnt="2">
        <dgm:presLayoutVars>
          <dgm:chMax val="0"/>
          <dgm:bulletEnabled val="1"/>
        </dgm:presLayoutVars>
      </dgm:prSet>
      <dgm:spPr/>
      <dgm:t>
        <a:bodyPr/>
        <a:lstStyle/>
        <a:p>
          <a:endParaRPr lang="en-GB"/>
        </a:p>
      </dgm:t>
    </dgm:pt>
    <dgm:pt modelId="{8E26DE60-5185-4054-84C8-744DE10F327C}" type="pres">
      <dgm:prSet presAssocID="{593FB7C2-3073-41F7-A731-BD0F2439BB33}" presName="negativeSpace" presStyleCnt="0"/>
      <dgm:spPr/>
    </dgm:pt>
    <dgm:pt modelId="{6D15D0A0-6CEE-4F6D-96AD-B535604BD2FA}" type="pres">
      <dgm:prSet presAssocID="{593FB7C2-3073-41F7-A731-BD0F2439BB33}" presName="childText" presStyleLbl="conFgAcc1" presStyleIdx="0" presStyleCnt="2">
        <dgm:presLayoutVars>
          <dgm:bulletEnabled val="1"/>
        </dgm:presLayoutVars>
      </dgm:prSet>
      <dgm:spPr/>
      <dgm:t>
        <a:bodyPr/>
        <a:lstStyle/>
        <a:p>
          <a:endParaRPr lang="en-GB"/>
        </a:p>
      </dgm:t>
    </dgm:pt>
    <dgm:pt modelId="{FE2A7AF1-8F6C-4855-A003-E9EAB8304496}" type="pres">
      <dgm:prSet presAssocID="{BD791DA2-A098-4867-A8BA-6E0BFD8A327F}" presName="spaceBetweenRectangles" presStyleCnt="0"/>
      <dgm:spPr/>
    </dgm:pt>
    <dgm:pt modelId="{6CB5A62D-7A73-438C-883B-0C20E808D12D}" type="pres">
      <dgm:prSet presAssocID="{4BDE93D8-543E-4C11-AB8F-4384932B4967}" presName="parentLin" presStyleCnt="0"/>
      <dgm:spPr/>
    </dgm:pt>
    <dgm:pt modelId="{BCC02A24-9A5A-4624-AC54-DC1484EBC837}" type="pres">
      <dgm:prSet presAssocID="{4BDE93D8-543E-4C11-AB8F-4384932B4967}" presName="parentLeftMargin" presStyleLbl="node1" presStyleIdx="0" presStyleCnt="2"/>
      <dgm:spPr/>
      <dgm:t>
        <a:bodyPr/>
        <a:lstStyle/>
        <a:p>
          <a:endParaRPr lang="en-GB"/>
        </a:p>
      </dgm:t>
    </dgm:pt>
    <dgm:pt modelId="{3616849A-897A-4F62-81CF-367D4114EA76}" type="pres">
      <dgm:prSet presAssocID="{4BDE93D8-543E-4C11-AB8F-4384932B4967}" presName="parentText" presStyleLbl="node1" presStyleIdx="1" presStyleCnt="2">
        <dgm:presLayoutVars>
          <dgm:chMax val="0"/>
          <dgm:bulletEnabled val="1"/>
        </dgm:presLayoutVars>
      </dgm:prSet>
      <dgm:spPr/>
      <dgm:t>
        <a:bodyPr/>
        <a:lstStyle/>
        <a:p>
          <a:endParaRPr lang="en-GB"/>
        </a:p>
      </dgm:t>
    </dgm:pt>
    <dgm:pt modelId="{5D3B3726-E714-48EB-861B-9932BCA7F5A3}" type="pres">
      <dgm:prSet presAssocID="{4BDE93D8-543E-4C11-AB8F-4384932B4967}" presName="negativeSpace" presStyleCnt="0"/>
      <dgm:spPr/>
    </dgm:pt>
    <dgm:pt modelId="{012CBB35-32DB-4076-A7D3-94C121991A31}" type="pres">
      <dgm:prSet presAssocID="{4BDE93D8-543E-4C11-AB8F-4384932B4967}" presName="childText" presStyleLbl="conFgAcc1" presStyleIdx="1" presStyleCnt="2">
        <dgm:presLayoutVars>
          <dgm:bulletEnabled val="1"/>
        </dgm:presLayoutVars>
      </dgm:prSet>
      <dgm:spPr/>
      <dgm:t>
        <a:bodyPr/>
        <a:lstStyle/>
        <a:p>
          <a:endParaRPr lang="en-GB"/>
        </a:p>
      </dgm:t>
    </dgm:pt>
  </dgm:ptLst>
  <dgm:cxnLst>
    <dgm:cxn modelId="{DB2FC3C0-6C13-463C-87B0-3897FECA0D1F}" type="presOf" srcId="{593FB7C2-3073-41F7-A731-BD0F2439BB33}" destId="{FB576043-5AEC-49D4-8EBD-75B84403A6DE}" srcOrd="0" destOrd="0" presId="urn:microsoft.com/office/officeart/2005/8/layout/list1"/>
    <dgm:cxn modelId="{F4365896-43B5-4A29-9D39-08C79A11AB49}" type="presOf" srcId="{593FB7C2-3073-41F7-A731-BD0F2439BB33}" destId="{8D4044C8-79BC-458B-ACE0-EA201FF81FE6}" srcOrd="1" destOrd="0" presId="urn:microsoft.com/office/officeart/2005/8/layout/list1"/>
    <dgm:cxn modelId="{BF8B561F-0887-4DED-8000-006FC2316F44}" type="presOf" srcId="{5DD0A95F-8D92-47B9-B31E-A7B6A3438F63}" destId="{6D15D0A0-6CEE-4F6D-96AD-B535604BD2FA}" srcOrd="0" destOrd="0" presId="urn:microsoft.com/office/officeart/2005/8/layout/list1"/>
    <dgm:cxn modelId="{9B1D0BCF-1552-4F01-A72A-00F7EC19F44A}" srcId="{593FB7C2-3073-41F7-A731-BD0F2439BB33}" destId="{5DD0A95F-8D92-47B9-B31E-A7B6A3438F63}" srcOrd="0" destOrd="0" parTransId="{549E5B55-27EF-4D20-A657-EF5B157E4838}" sibTransId="{640A75BA-70E2-42E3-AB7E-2E12EABD1132}"/>
    <dgm:cxn modelId="{413F1364-9C0D-4BF5-A2AC-987C1A896704}" type="presOf" srcId="{E2BEFEC4-1539-40F4-9EA7-126CEEFE7C8D}" destId="{012CBB35-32DB-4076-A7D3-94C121991A31}" srcOrd="0" destOrd="1" presId="urn:microsoft.com/office/officeart/2005/8/layout/list1"/>
    <dgm:cxn modelId="{93AB19CF-0265-41BC-959F-EFB8C57EFAC8}" type="presOf" srcId="{4E3A6C81-CD34-4FFA-A27F-78B542FE24EF}" destId="{415994F9-B5C0-422E-96D3-B31EAD2292E1}" srcOrd="0" destOrd="0" presId="urn:microsoft.com/office/officeart/2005/8/layout/list1"/>
    <dgm:cxn modelId="{8E027ADD-A63F-44AA-B3A8-E77C0B2075A9}" srcId="{4E3A6C81-CD34-4FFA-A27F-78B542FE24EF}" destId="{4BDE93D8-543E-4C11-AB8F-4384932B4967}" srcOrd="1" destOrd="0" parTransId="{513A2A03-549D-436A-8859-74CD2302A3DC}" sibTransId="{3B329539-3ABF-4917-9003-240FCB3619CB}"/>
    <dgm:cxn modelId="{C12944C1-DD88-4DCE-B720-0427F4A54187}" type="presOf" srcId="{AEBA5DAB-CB6F-4A65-A554-BDA07C1D9E5E}" destId="{6D15D0A0-6CEE-4F6D-96AD-B535604BD2FA}" srcOrd="0" destOrd="1" presId="urn:microsoft.com/office/officeart/2005/8/layout/list1"/>
    <dgm:cxn modelId="{4A223A1A-D64B-4C0F-AEB7-C17784549315}" type="presOf" srcId="{4BDE93D8-543E-4C11-AB8F-4384932B4967}" destId="{BCC02A24-9A5A-4624-AC54-DC1484EBC837}" srcOrd="0" destOrd="0" presId="urn:microsoft.com/office/officeart/2005/8/layout/list1"/>
    <dgm:cxn modelId="{4F596B1E-38E3-4A09-AB19-185ACAAF98C4}" type="presOf" srcId="{12F82C62-4F9A-45DC-BCC4-2BF54BCB961C}" destId="{012CBB35-32DB-4076-A7D3-94C121991A31}" srcOrd="0" destOrd="0" presId="urn:microsoft.com/office/officeart/2005/8/layout/list1"/>
    <dgm:cxn modelId="{3A453DF3-F471-4602-B5A1-0FD6F3730D64}" type="presOf" srcId="{80C1EFF1-5998-4997-88D1-C838C39101D6}" destId="{6D15D0A0-6CEE-4F6D-96AD-B535604BD2FA}" srcOrd="0" destOrd="2" presId="urn:microsoft.com/office/officeart/2005/8/layout/list1"/>
    <dgm:cxn modelId="{C734DA28-2DD7-4074-A0F0-853E8FE440E8}" srcId="{4E3A6C81-CD34-4FFA-A27F-78B542FE24EF}" destId="{593FB7C2-3073-41F7-A731-BD0F2439BB33}" srcOrd="0" destOrd="0" parTransId="{5F9469D6-756C-4F29-A820-58498CB21399}" sibTransId="{BD791DA2-A098-4867-A8BA-6E0BFD8A327F}"/>
    <dgm:cxn modelId="{A4B6C818-2C71-4F1C-9440-DAAB27B8DE34}" srcId="{593FB7C2-3073-41F7-A731-BD0F2439BB33}" destId="{80C1EFF1-5998-4997-88D1-C838C39101D6}" srcOrd="2" destOrd="0" parTransId="{CAF51241-5599-4289-BE0D-4927F5FBD105}" sibTransId="{409AC3A7-0025-4C26-8D4E-D17C9D41FC4F}"/>
    <dgm:cxn modelId="{3E40F2C5-5B90-46CF-B2CA-6F3C3BC9D1F2}" srcId="{593FB7C2-3073-41F7-A731-BD0F2439BB33}" destId="{AEBA5DAB-CB6F-4A65-A554-BDA07C1D9E5E}" srcOrd="1" destOrd="0" parTransId="{510267A8-231F-4238-BDCA-9F354135BE0E}" sibTransId="{3DCF2FC7-9833-4BEB-BBAD-C47B5DC71384}"/>
    <dgm:cxn modelId="{D6646152-EB29-4C22-B2B5-4272B149BB32}" srcId="{4BDE93D8-543E-4C11-AB8F-4384932B4967}" destId="{12F82C62-4F9A-45DC-BCC4-2BF54BCB961C}" srcOrd="0" destOrd="0" parTransId="{10286A7D-9259-4875-9BB7-F31912C28E3E}" sibTransId="{30D3B592-4161-439C-A03F-E8DED79947F2}"/>
    <dgm:cxn modelId="{CBA4EA3B-3C44-442F-88F6-B9027D930F2E}" type="presOf" srcId="{4BDE93D8-543E-4C11-AB8F-4384932B4967}" destId="{3616849A-897A-4F62-81CF-367D4114EA76}" srcOrd="1" destOrd="0" presId="urn:microsoft.com/office/officeart/2005/8/layout/list1"/>
    <dgm:cxn modelId="{527BAF53-2FFA-43CF-88AC-A838AA13BDB3}" srcId="{4BDE93D8-543E-4C11-AB8F-4384932B4967}" destId="{E2BEFEC4-1539-40F4-9EA7-126CEEFE7C8D}" srcOrd="1" destOrd="0" parTransId="{32B449B7-2E50-462A-90B3-9361AE02413D}" sibTransId="{7D4113E7-5060-4521-A3A0-630AF17FA877}"/>
    <dgm:cxn modelId="{455D2F43-62CF-468C-9DA2-9BAFD679DB44}" type="presParOf" srcId="{415994F9-B5C0-422E-96D3-B31EAD2292E1}" destId="{644AF0A7-BBE6-4581-B768-ED2966101CB3}" srcOrd="0" destOrd="0" presId="urn:microsoft.com/office/officeart/2005/8/layout/list1"/>
    <dgm:cxn modelId="{6B80E4C3-99F8-4EF3-A426-1BF3C4EBA7BA}" type="presParOf" srcId="{644AF0A7-BBE6-4581-B768-ED2966101CB3}" destId="{FB576043-5AEC-49D4-8EBD-75B84403A6DE}" srcOrd="0" destOrd="0" presId="urn:microsoft.com/office/officeart/2005/8/layout/list1"/>
    <dgm:cxn modelId="{4FAE1DD7-D5C4-4694-A1CF-663B0C0672A3}" type="presParOf" srcId="{644AF0A7-BBE6-4581-B768-ED2966101CB3}" destId="{8D4044C8-79BC-458B-ACE0-EA201FF81FE6}" srcOrd="1" destOrd="0" presId="urn:microsoft.com/office/officeart/2005/8/layout/list1"/>
    <dgm:cxn modelId="{F5E1A707-64BF-4F3F-ACF5-ED3047A44C71}" type="presParOf" srcId="{415994F9-B5C0-422E-96D3-B31EAD2292E1}" destId="{8E26DE60-5185-4054-84C8-744DE10F327C}" srcOrd="1" destOrd="0" presId="urn:microsoft.com/office/officeart/2005/8/layout/list1"/>
    <dgm:cxn modelId="{D76C3151-88B2-45E8-A40C-6E7C860DE206}" type="presParOf" srcId="{415994F9-B5C0-422E-96D3-B31EAD2292E1}" destId="{6D15D0A0-6CEE-4F6D-96AD-B535604BD2FA}" srcOrd="2" destOrd="0" presId="urn:microsoft.com/office/officeart/2005/8/layout/list1"/>
    <dgm:cxn modelId="{BA0FBB28-BCC3-46CE-9DD7-4786BEDBCB65}" type="presParOf" srcId="{415994F9-B5C0-422E-96D3-B31EAD2292E1}" destId="{FE2A7AF1-8F6C-4855-A003-E9EAB8304496}" srcOrd="3" destOrd="0" presId="urn:microsoft.com/office/officeart/2005/8/layout/list1"/>
    <dgm:cxn modelId="{E788A7CF-17BD-4E1D-A777-C2EDFA1EC2FD}" type="presParOf" srcId="{415994F9-B5C0-422E-96D3-B31EAD2292E1}" destId="{6CB5A62D-7A73-438C-883B-0C20E808D12D}" srcOrd="4" destOrd="0" presId="urn:microsoft.com/office/officeart/2005/8/layout/list1"/>
    <dgm:cxn modelId="{CAB6286B-238E-48F4-9F4F-37AE9FF1DF5C}" type="presParOf" srcId="{6CB5A62D-7A73-438C-883B-0C20E808D12D}" destId="{BCC02A24-9A5A-4624-AC54-DC1484EBC837}" srcOrd="0" destOrd="0" presId="urn:microsoft.com/office/officeart/2005/8/layout/list1"/>
    <dgm:cxn modelId="{B77D6555-125E-457F-AEFC-A26061AC32D6}" type="presParOf" srcId="{6CB5A62D-7A73-438C-883B-0C20E808D12D}" destId="{3616849A-897A-4F62-81CF-367D4114EA76}" srcOrd="1" destOrd="0" presId="urn:microsoft.com/office/officeart/2005/8/layout/list1"/>
    <dgm:cxn modelId="{AAFBF51E-29BD-4FD5-BA3A-23DC3A53E21B}" type="presParOf" srcId="{415994F9-B5C0-422E-96D3-B31EAD2292E1}" destId="{5D3B3726-E714-48EB-861B-9932BCA7F5A3}" srcOrd="5" destOrd="0" presId="urn:microsoft.com/office/officeart/2005/8/layout/list1"/>
    <dgm:cxn modelId="{AD66CC9B-FD3C-4375-B4E5-6E84A57DBE4A}" type="presParOf" srcId="{415994F9-B5C0-422E-96D3-B31EAD2292E1}" destId="{012CBB35-32DB-4076-A7D3-94C121991A3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70AAA-92D1-477A-843B-53890836923B}"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0D291EE4-F938-43CC-A031-04335550E530}">
      <dgm:prSet/>
      <dgm:spPr/>
      <dgm:t>
        <a:bodyPr/>
        <a:lstStyle/>
        <a:p>
          <a:r>
            <a:rPr lang="en-US" dirty="0"/>
            <a:t>1</a:t>
          </a:r>
        </a:p>
      </dgm:t>
    </dgm:pt>
    <dgm:pt modelId="{9F3E16A8-5048-4383-A5D2-663C12D534E7}" type="parTrans" cxnId="{2C695F62-E303-4E8D-A033-FF6C42EF795E}">
      <dgm:prSet/>
      <dgm:spPr/>
      <dgm:t>
        <a:bodyPr/>
        <a:lstStyle/>
        <a:p>
          <a:endParaRPr lang="en-US"/>
        </a:p>
      </dgm:t>
    </dgm:pt>
    <dgm:pt modelId="{21B1165B-0726-4E5C-AEA3-08FBFBE8FC52}" type="sibTrans" cxnId="{2C695F62-E303-4E8D-A033-FF6C42EF795E}">
      <dgm:prSet/>
      <dgm:spPr/>
      <dgm:t>
        <a:bodyPr/>
        <a:lstStyle/>
        <a:p>
          <a:endParaRPr lang="en-US"/>
        </a:p>
      </dgm:t>
    </dgm:pt>
    <dgm:pt modelId="{CF351680-DE8E-42A6-BD66-957237D31F46}">
      <dgm:prSet custT="1"/>
      <dgm:spPr/>
      <dgm:t>
        <a:bodyPr/>
        <a:lstStyle/>
        <a:p>
          <a:r>
            <a:rPr lang="en-US" sz="2000" dirty="0"/>
            <a:t>Foster local and inclusive initiatives: buy local/social</a:t>
          </a:r>
        </a:p>
      </dgm:t>
    </dgm:pt>
    <dgm:pt modelId="{66647ED9-DF82-4F4C-9257-A1866AF687D9}" type="parTrans" cxnId="{0CE49458-A7AA-4638-BDE0-C8792E68A937}">
      <dgm:prSet/>
      <dgm:spPr/>
      <dgm:t>
        <a:bodyPr/>
        <a:lstStyle/>
        <a:p>
          <a:endParaRPr lang="en-US"/>
        </a:p>
      </dgm:t>
    </dgm:pt>
    <dgm:pt modelId="{54632E0C-D012-487B-BFFE-8BE48F2E5F85}" type="sibTrans" cxnId="{0CE49458-A7AA-4638-BDE0-C8792E68A937}">
      <dgm:prSet/>
      <dgm:spPr/>
      <dgm:t>
        <a:bodyPr/>
        <a:lstStyle/>
        <a:p>
          <a:endParaRPr lang="en-US"/>
        </a:p>
      </dgm:t>
    </dgm:pt>
    <dgm:pt modelId="{BCFFFD2E-D67D-4F11-8493-2FEDB5975796}">
      <dgm:prSet/>
      <dgm:spPr/>
      <dgm:t>
        <a:bodyPr/>
        <a:lstStyle/>
        <a:p>
          <a:r>
            <a:rPr lang="en-US" dirty="0"/>
            <a:t>2</a:t>
          </a:r>
        </a:p>
      </dgm:t>
    </dgm:pt>
    <dgm:pt modelId="{ED0BBA5A-727C-4DD6-8753-5A9559D9E93E}" type="parTrans" cxnId="{52FD0505-8C83-4965-8B0F-630D2F675D74}">
      <dgm:prSet/>
      <dgm:spPr/>
      <dgm:t>
        <a:bodyPr/>
        <a:lstStyle/>
        <a:p>
          <a:endParaRPr lang="en-US"/>
        </a:p>
      </dgm:t>
    </dgm:pt>
    <dgm:pt modelId="{49D1CD81-43C7-45B3-B750-15BB180539FD}" type="sibTrans" cxnId="{52FD0505-8C83-4965-8B0F-630D2F675D74}">
      <dgm:prSet/>
      <dgm:spPr/>
      <dgm:t>
        <a:bodyPr/>
        <a:lstStyle/>
        <a:p>
          <a:endParaRPr lang="en-US"/>
        </a:p>
      </dgm:t>
    </dgm:pt>
    <dgm:pt modelId="{E2251E54-809F-4CE2-B749-F02EAB1838B2}">
      <dgm:prSet/>
      <dgm:spPr/>
      <dgm:t>
        <a:bodyPr/>
        <a:lstStyle/>
        <a:p>
          <a:r>
            <a:rPr lang="en-US" sz="1100" dirty="0"/>
            <a:t>.</a:t>
          </a:r>
        </a:p>
      </dgm:t>
    </dgm:pt>
    <dgm:pt modelId="{46C93C7C-2190-41BC-B2B7-BD4786513A4D}" type="parTrans" cxnId="{59929E0C-4A7E-429B-BCDD-E533320F4FB6}">
      <dgm:prSet/>
      <dgm:spPr/>
      <dgm:t>
        <a:bodyPr/>
        <a:lstStyle/>
        <a:p>
          <a:endParaRPr lang="en-US"/>
        </a:p>
      </dgm:t>
    </dgm:pt>
    <dgm:pt modelId="{C0D6C358-EB5D-40C6-96AE-75DC84EE384B}" type="sibTrans" cxnId="{59929E0C-4A7E-429B-BCDD-E533320F4FB6}">
      <dgm:prSet/>
      <dgm:spPr/>
      <dgm:t>
        <a:bodyPr/>
        <a:lstStyle/>
        <a:p>
          <a:endParaRPr lang="en-US"/>
        </a:p>
      </dgm:t>
    </dgm:pt>
    <dgm:pt modelId="{6B252298-F0CC-404C-AE6C-0D3A4105938D}">
      <dgm:prSet/>
      <dgm:spPr/>
      <dgm:t>
        <a:bodyPr/>
        <a:lstStyle/>
        <a:p>
          <a:r>
            <a:rPr lang="en-US" dirty="0"/>
            <a:t>3</a:t>
          </a:r>
        </a:p>
      </dgm:t>
    </dgm:pt>
    <dgm:pt modelId="{3A7FDEFE-5D75-4B60-B308-B47E5C819A39}" type="parTrans" cxnId="{1431A5AB-0485-430B-8C36-005168A723AE}">
      <dgm:prSet/>
      <dgm:spPr/>
      <dgm:t>
        <a:bodyPr/>
        <a:lstStyle/>
        <a:p>
          <a:endParaRPr lang="en-US"/>
        </a:p>
      </dgm:t>
    </dgm:pt>
    <dgm:pt modelId="{1C9E3612-5E29-4214-A0C3-019BF7CA5EF0}" type="sibTrans" cxnId="{1431A5AB-0485-430B-8C36-005168A723AE}">
      <dgm:prSet/>
      <dgm:spPr/>
      <dgm:t>
        <a:bodyPr/>
        <a:lstStyle/>
        <a:p>
          <a:endParaRPr lang="en-US"/>
        </a:p>
      </dgm:t>
    </dgm:pt>
    <dgm:pt modelId="{3876AFA8-6CE8-4E93-80F5-68DC30FF71CA}">
      <dgm:prSet/>
      <dgm:spPr/>
      <dgm:t>
        <a:bodyPr/>
        <a:lstStyle/>
        <a:p>
          <a:endParaRPr lang="en-US" sz="1100" dirty="0"/>
        </a:p>
      </dgm:t>
    </dgm:pt>
    <dgm:pt modelId="{43CC0489-609A-40FC-BA3A-E9DADFFAA61F}" type="parTrans" cxnId="{207D2C66-16C2-49EF-BECF-573BADCF7660}">
      <dgm:prSet/>
      <dgm:spPr/>
      <dgm:t>
        <a:bodyPr/>
        <a:lstStyle/>
        <a:p>
          <a:endParaRPr lang="en-US"/>
        </a:p>
      </dgm:t>
    </dgm:pt>
    <dgm:pt modelId="{B0EF6C7A-BAFA-4272-9BC3-D97390D8D782}" type="sibTrans" cxnId="{207D2C66-16C2-49EF-BECF-573BADCF7660}">
      <dgm:prSet/>
      <dgm:spPr/>
      <dgm:t>
        <a:bodyPr/>
        <a:lstStyle/>
        <a:p>
          <a:endParaRPr lang="en-US"/>
        </a:p>
      </dgm:t>
    </dgm:pt>
    <dgm:pt modelId="{3C99A38E-F44D-45FD-9DAF-6F3EE62660DA}">
      <dgm:prSet/>
      <dgm:spPr/>
      <dgm:t>
        <a:bodyPr/>
        <a:lstStyle/>
        <a:p>
          <a:r>
            <a:rPr lang="en-US" dirty="0"/>
            <a:t>4</a:t>
          </a:r>
        </a:p>
      </dgm:t>
    </dgm:pt>
    <dgm:pt modelId="{72ED98B5-FC64-4FDD-9F04-6D4A97EC4AD9}" type="parTrans" cxnId="{D087558C-F6EE-4D91-9B65-3A944ABB63F5}">
      <dgm:prSet/>
      <dgm:spPr/>
      <dgm:t>
        <a:bodyPr/>
        <a:lstStyle/>
        <a:p>
          <a:endParaRPr lang="en-US"/>
        </a:p>
      </dgm:t>
    </dgm:pt>
    <dgm:pt modelId="{9717D7B6-22BA-4071-BED9-7AB7505B3977}" type="sibTrans" cxnId="{D087558C-F6EE-4D91-9B65-3A944ABB63F5}">
      <dgm:prSet/>
      <dgm:spPr/>
      <dgm:t>
        <a:bodyPr/>
        <a:lstStyle/>
        <a:p>
          <a:endParaRPr lang="en-US"/>
        </a:p>
      </dgm:t>
    </dgm:pt>
    <dgm:pt modelId="{C89429F6-6416-4752-A2E7-9D2D2818CAFA}">
      <dgm:prSet custT="1"/>
      <dgm:spPr/>
      <dgm:t>
        <a:bodyPr/>
        <a:lstStyle/>
        <a:p>
          <a:r>
            <a:rPr lang="en-US" sz="2000" dirty="0"/>
            <a:t>Make financial power working for us: credit unions, social investments</a:t>
          </a:r>
        </a:p>
      </dgm:t>
    </dgm:pt>
    <dgm:pt modelId="{EE39EB92-C84C-4C95-A692-E470E529A838}" type="parTrans" cxnId="{D428447A-DEA7-4233-920E-7908ACD99027}">
      <dgm:prSet/>
      <dgm:spPr/>
      <dgm:t>
        <a:bodyPr/>
        <a:lstStyle/>
        <a:p>
          <a:endParaRPr lang="en-US"/>
        </a:p>
      </dgm:t>
    </dgm:pt>
    <dgm:pt modelId="{1C11B1B1-06F3-4D6C-9511-6DBB7EA5E1DF}" type="sibTrans" cxnId="{D428447A-DEA7-4233-920E-7908ACD99027}">
      <dgm:prSet/>
      <dgm:spPr/>
      <dgm:t>
        <a:bodyPr/>
        <a:lstStyle/>
        <a:p>
          <a:endParaRPr lang="en-US"/>
        </a:p>
      </dgm:t>
    </dgm:pt>
    <dgm:pt modelId="{D28FC9D9-324C-4619-B6D8-8220C4C426B7}">
      <dgm:prSet custT="1"/>
      <dgm:spPr/>
      <dgm:t>
        <a:bodyPr/>
        <a:lstStyle/>
        <a:p>
          <a:r>
            <a:rPr lang="en-US" sz="2000" dirty="0"/>
            <a:t>Support fair and just employment: living wages</a:t>
          </a:r>
          <a:endParaRPr lang="en-GB" sz="2000" dirty="0"/>
        </a:p>
      </dgm:t>
    </dgm:pt>
    <dgm:pt modelId="{0CD208BB-69E6-4465-ADC2-647F697C1EBC}" type="parTrans" cxnId="{C4628F61-19EC-44A8-89C1-8657C42D4C0D}">
      <dgm:prSet/>
      <dgm:spPr/>
      <dgm:t>
        <a:bodyPr/>
        <a:lstStyle/>
        <a:p>
          <a:endParaRPr lang="en-GB"/>
        </a:p>
      </dgm:t>
    </dgm:pt>
    <dgm:pt modelId="{E8C0D434-BB8C-4421-AEE0-243911274B0F}" type="sibTrans" cxnId="{C4628F61-19EC-44A8-89C1-8657C42D4C0D}">
      <dgm:prSet/>
      <dgm:spPr/>
      <dgm:t>
        <a:bodyPr/>
        <a:lstStyle/>
        <a:p>
          <a:endParaRPr lang="en-GB"/>
        </a:p>
      </dgm:t>
    </dgm:pt>
    <dgm:pt modelId="{0FFFB332-8B43-42FF-A924-FFB0A8114F30}">
      <dgm:prSet custT="1"/>
      <dgm:spPr/>
      <dgm:t>
        <a:bodyPr/>
        <a:lstStyle/>
        <a:p>
          <a:r>
            <a:rPr lang="en-US" sz="2000" dirty="0"/>
            <a:t>Improve commissioning and procurement practice. Social value and local supply chains and harness the wealth of anchor institutions</a:t>
          </a:r>
        </a:p>
      </dgm:t>
    </dgm:pt>
    <dgm:pt modelId="{7B87FDE6-9918-4625-B156-745C9BC878F5}" type="parTrans" cxnId="{F922C6CC-FF30-4E0B-9588-DD5303C9F979}">
      <dgm:prSet/>
      <dgm:spPr/>
      <dgm:t>
        <a:bodyPr/>
        <a:lstStyle/>
        <a:p>
          <a:endParaRPr lang="en-GB"/>
        </a:p>
      </dgm:t>
    </dgm:pt>
    <dgm:pt modelId="{05B6ACEF-4232-4A25-9988-97F80BF4983D}" type="sibTrans" cxnId="{F922C6CC-FF30-4E0B-9588-DD5303C9F979}">
      <dgm:prSet/>
      <dgm:spPr/>
      <dgm:t>
        <a:bodyPr/>
        <a:lstStyle/>
        <a:p>
          <a:endParaRPr lang="en-GB"/>
        </a:p>
      </dgm:t>
    </dgm:pt>
    <dgm:pt modelId="{EE4EBCD5-DE31-45B4-B077-1DA1D3319741}">
      <dgm:prSet custT="1"/>
      <dgm:spPr/>
      <dgm:t>
        <a:bodyPr/>
        <a:lstStyle/>
        <a:p>
          <a:r>
            <a:rPr lang="en-US" sz="2000" dirty="0"/>
            <a:t>Encourage a variety of ownership models : Workers Co-operatives</a:t>
          </a:r>
        </a:p>
      </dgm:t>
    </dgm:pt>
    <dgm:pt modelId="{1E9C4072-B293-4FBF-A2F1-C7F14288A612}" type="parTrans" cxnId="{E6645CFD-E71C-4BFD-A323-F7AD57F55A37}">
      <dgm:prSet/>
      <dgm:spPr/>
      <dgm:t>
        <a:bodyPr/>
        <a:lstStyle/>
        <a:p>
          <a:endParaRPr lang="en-GB"/>
        </a:p>
      </dgm:t>
    </dgm:pt>
    <dgm:pt modelId="{1DCF6247-DAE2-45C0-BBA2-755CD73D18DF}" type="sibTrans" cxnId="{E6645CFD-E71C-4BFD-A323-F7AD57F55A37}">
      <dgm:prSet/>
      <dgm:spPr/>
      <dgm:t>
        <a:bodyPr/>
        <a:lstStyle/>
        <a:p>
          <a:endParaRPr lang="en-GB"/>
        </a:p>
      </dgm:t>
    </dgm:pt>
    <dgm:pt modelId="{943F24E5-9F7B-4C4C-B953-B8FC848E3095}">
      <dgm:prSet custT="1"/>
      <dgm:spPr/>
      <dgm:t>
        <a:bodyPr/>
        <a:lstStyle/>
        <a:p>
          <a:r>
            <a:rPr lang="en-US" sz="2000" dirty="0"/>
            <a:t>Increase community use of land and properties</a:t>
          </a:r>
        </a:p>
      </dgm:t>
    </dgm:pt>
    <dgm:pt modelId="{8A079830-86C3-45E3-9D2B-0C198AE030B6}" type="parTrans" cxnId="{E43F56C9-FA00-4C68-9906-D2FEC4A1EE5B}">
      <dgm:prSet/>
      <dgm:spPr/>
      <dgm:t>
        <a:bodyPr/>
        <a:lstStyle/>
        <a:p>
          <a:endParaRPr lang="en-GB"/>
        </a:p>
      </dgm:t>
    </dgm:pt>
    <dgm:pt modelId="{30782A13-061F-46AF-99EA-29B4612473F9}" type="sibTrans" cxnId="{E43F56C9-FA00-4C68-9906-D2FEC4A1EE5B}">
      <dgm:prSet/>
      <dgm:spPr/>
      <dgm:t>
        <a:bodyPr/>
        <a:lstStyle/>
        <a:p>
          <a:endParaRPr lang="en-GB"/>
        </a:p>
      </dgm:t>
    </dgm:pt>
    <dgm:pt modelId="{192E4419-8637-4ED4-B3A1-55AC3EFD20F4}" type="pres">
      <dgm:prSet presAssocID="{4FF70AAA-92D1-477A-843B-53890836923B}" presName="Name0" presStyleCnt="0">
        <dgm:presLayoutVars>
          <dgm:dir/>
          <dgm:animLvl val="lvl"/>
          <dgm:resizeHandles val="exact"/>
        </dgm:presLayoutVars>
      </dgm:prSet>
      <dgm:spPr/>
      <dgm:t>
        <a:bodyPr/>
        <a:lstStyle/>
        <a:p>
          <a:endParaRPr lang="en-GB"/>
        </a:p>
      </dgm:t>
    </dgm:pt>
    <dgm:pt modelId="{101C9EC5-49B9-480F-AA4E-BA806EB418D8}" type="pres">
      <dgm:prSet presAssocID="{0D291EE4-F938-43CC-A031-04335550E530}" presName="linNode" presStyleCnt="0"/>
      <dgm:spPr/>
    </dgm:pt>
    <dgm:pt modelId="{E322CCC7-8F3D-4648-BB08-970D0B755EA7}" type="pres">
      <dgm:prSet presAssocID="{0D291EE4-F938-43CC-A031-04335550E530}" presName="parentText" presStyleLbl="alignNode1" presStyleIdx="0" presStyleCnt="4">
        <dgm:presLayoutVars>
          <dgm:chMax val="1"/>
          <dgm:bulletEnabled/>
        </dgm:presLayoutVars>
      </dgm:prSet>
      <dgm:spPr/>
      <dgm:t>
        <a:bodyPr/>
        <a:lstStyle/>
        <a:p>
          <a:endParaRPr lang="en-GB"/>
        </a:p>
      </dgm:t>
    </dgm:pt>
    <dgm:pt modelId="{D504DB7D-2E7F-428D-8100-853BA28C9FD6}" type="pres">
      <dgm:prSet presAssocID="{0D291EE4-F938-43CC-A031-04335550E530}" presName="descendantText" presStyleLbl="alignAccFollowNode1" presStyleIdx="0" presStyleCnt="4" custLinFactNeighborX="1088">
        <dgm:presLayoutVars>
          <dgm:bulletEnabled/>
        </dgm:presLayoutVars>
      </dgm:prSet>
      <dgm:spPr/>
      <dgm:t>
        <a:bodyPr/>
        <a:lstStyle/>
        <a:p>
          <a:endParaRPr lang="en-GB"/>
        </a:p>
      </dgm:t>
    </dgm:pt>
    <dgm:pt modelId="{555176FA-2B52-4E0F-9431-0D49D5A9EC83}" type="pres">
      <dgm:prSet presAssocID="{21B1165B-0726-4E5C-AEA3-08FBFBE8FC52}" presName="sp" presStyleCnt="0"/>
      <dgm:spPr/>
    </dgm:pt>
    <dgm:pt modelId="{9261727F-5F07-45D1-9800-0A07619BEE54}" type="pres">
      <dgm:prSet presAssocID="{BCFFFD2E-D67D-4F11-8493-2FEDB5975796}" presName="linNode" presStyleCnt="0"/>
      <dgm:spPr/>
    </dgm:pt>
    <dgm:pt modelId="{A1842325-E2C7-412B-AF36-4F0039C9452B}" type="pres">
      <dgm:prSet presAssocID="{BCFFFD2E-D67D-4F11-8493-2FEDB5975796}" presName="parentText" presStyleLbl="alignNode1" presStyleIdx="1" presStyleCnt="4">
        <dgm:presLayoutVars>
          <dgm:chMax val="1"/>
          <dgm:bulletEnabled/>
        </dgm:presLayoutVars>
      </dgm:prSet>
      <dgm:spPr/>
      <dgm:t>
        <a:bodyPr/>
        <a:lstStyle/>
        <a:p>
          <a:endParaRPr lang="en-GB"/>
        </a:p>
      </dgm:t>
    </dgm:pt>
    <dgm:pt modelId="{E8F480E9-796D-4420-9AFF-88455BE664F7}" type="pres">
      <dgm:prSet presAssocID="{BCFFFD2E-D67D-4F11-8493-2FEDB5975796}" presName="descendantText" presStyleLbl="alignAccFollowNode1" presStyleIdx="1" presStyleCnt="4">
        <dgm:presLayoutVars>
          <dgm:bulletEnabled/>
        </dgm:presLayoutVars>
      </dgm:prSet>
      <dgm:spPr/>
      <dgm:t>
        <a:bodyPr/>
        <a:lstStyle/>
        <a:p>
          <a:endParaRPr lang="en-GB"/>
        </a:p>
      </dgm:t>
    </dgm:pt>
    <dgm:pt modelId="{F61859A4-3288-44B3-8C46-7BF494A4FF74}" type="pres">
      <dgm:prSet presAssocID="{49D1CD81-43C7-45B3-B750-15BB180539FD}" presName="sp" presStyleCnt="0"/>
      <dgm:spPr/>
    </dgm:pt>
    <dgm:pt modelId="{C9D5F8DA-3041-4736-9398-EDF381BEB97C}" type="pres">
      <dgm:prSet presAssocID="{6B252298-F0CC-404C-AE6C-0D3A4105938D}" presName="linNode" presStyleCnt="0"/>
      <dgm:spPr/>
    </dgm:pt>
    <dgm:pt modelId="{22093846-E172-47C3-8739-4F79CA264258}" type="pres">
      <dgm:prSet presAssocID="{6B252298-F0CC-404C-AE6C-0D3A4105938D}" presName="parentText" presStyleLbl="alignNode1" presStyleIdx="2" presStyleCnt="4">
        <dgm:presLayoutVars>
          <dgm:chMax val="1"/>
          <dgm:bulletEnabled/>
        </dgm:presLayoutVars>
      </dgm:prSet>
      <dgm:spPr/>
      <dgm:t>
        <a:bodyPr/>
        <a:lstStyle/>
        <a:p>
          <a:endParaRPr lang="en-GB"/>
        </a:p>
      </dgm:t>
    </dgm:pt>
    <dgm:pt modelId="{57B4FA97-43F0-4ACB-8D7A-3DAC9F5525D2}" type="pres">
      <dgm:prSet presAssocID="{6B252298-F0CC-404C-AE6C-0D3A4105938D}" presName="descendantText" presStyleLbl="alignAccFollowNode1" presStyleIdx="2" presStyleCnt="4">
        <dgm:presLayoutVars>
          <dgm:bulletEnabled/>
        </dgm:presLayoutVars>
      </dgm:prSet>
      <dgm:spPr/>
      <dgm:t>
        <a:bodyPr/>
        <a:lstStyle/>
        <a:p>
          <a:endParaRPr lang="en-GB"/>
        </a:p>
      </dgm:t>
    </dgm:pt>
    <dgm:pt modelId="{E634BCF4-7F05-4DC6-ABBF-13074F5C966D}" type="pres">
      <dgm:prSet presAssocID="{1C9E3612-5E29-4214-A0C3-019BF7CA5EF0}" presName="sp" presStyleCnt="0"/>
      <dgm:spPr/>
    </dgm:pt>
    <dgm:pt modelId="{25737157-8809-497A-B478-E8DB67D97460}" type="pres">
      <dgm:prSet presAssocID="{3C99A38E-F44D-45FD-9DAF-6F3EE62660DA}" presName="linNode" presStyleCnt="0"/>
      <dgm:spPr/>
    </dgm:pt>
    <dgm:pt modelId="{56B69E73-D92E-4E7F-81E3-4AB8BCF0966E}" type="pres">
      <dgm:prSet presAssocID="{3C99A38E-F44D-45FD-9DAF-6F3EE62660DA}" presName="parentText" presStyleLbl="alignNode1" presStyleIdx="3" presStyleCnt="4">
        <dgm:presLayoutVars>
          <dgm:chMax val="1"/>
          <dgm:bulletEnabled/>
        </dgm:presLayoutVars>
      </dgm:prSet>
      <dgm:spPr/>
      <dgm:t>
        <a:bodyPr/>
        <a:lstStyle/>
        <a:p>
          <a:endParaRPr lang="en-GB"/>
        </a:p>
      </dgm:t>
    </dgm:pt>
    <dgm:pt modelId="{9D52DE3A-4EAC-45D8-B703-849AC551881F}" type="pres">
      <dgm:prSet presAssocID="{3C99A38E-F44D-45FD-9DAF-6F3EE62660DA}" presName="descendantText" presStyleLbl="alignAccFollowNode1" presStyleIdx="3" presStyleCnt="4">
        <dgm:presLayoutVars>
          <dgm:bulletEnabled/>
        </dgm:presLayoutVars>
      </dgm:prSet>
      <dgm:spPr/>
      <dgm:t>
        <a:bodyPr/>
        <a:lstStyle/>
        <a:p>
          <a:endParaRPr lang="en-GB"/>
        </a:p>
      </dgm:t>
    </dgm:pt>
  </dgm:ptLst>
  <dgm:cxnLst>
    <dgm:cxn modelId="{2C695F62-E303-4E8D-A033-FF6C42EF795E}" srcId="{4FF70AAA-92D1-477A-843B-53890836923B}" destId="{0D291EE4-F938-43CC-A031-04335550E530}" srcOrd="0" destOrd="0" parTransId="{9F3E16A8-5048-4383-A5D2-663C12D534E7}" sibTransId="{21B1165B-0726-4E5C-AEA3-08FBFBE8FC52}"/>
    <dgm:cxn modelId="{D428447A-DEA7-4233-920E-7908ACD99027}" srcId="{3C99A38E-F44D-45FD-9DAF-6F3EE62660DA}" destId="{C89429F6-6416-4752-A2E7-9D2D2818CAFA}" srcOrd="0" destOrd="0" parTransId="{EE39EB92-C84C-4C95-A692-E470E529A838}" sibTransId="{1C11B1B1-06F3-4D6C-9511-6DBB7EA5E1DF}"/>
    <dgm:cxn modelId="{0D954BCC-02FC-4669-A88A-746B1DFBF011}" type="presOf" srcId="{CF351680-DE8E-42A6-BD66-957237D31F46}" destId="{D504DB7D-2E7F-428D-8100-853BA28C9FD6}" srcOrd="0" destOrd="0" presId="urn:microsoft.com/office/officeart/2016/7/layout/VerticalSolidActionList"/>
    <dgm:cxn modelId="{1431A5AB-0485-430B-8C36-005168A723AE}" srcId="{4FF70AAA-92D1-477A-843B-53890836923B}" destId="{6B252298-F0CC-404C-AE6C-0D3A4105938D}" srcOrd="2" destOrd="0" parTransId="{3A7FDEFE-5D75-4B60-B308-B47E5C819A39}" sibTransId="{1C9E3612-5E29-4214-A0C3-019BF7CA5EF0}"/>
    <dgm:cxn modelId="{9FDF1AF8-7670-458F-ABEC-609F5D6E37BF}" type="presOf" srcId="{C89429F6-6416-4752-A2E7-9D2D2818CAFA}" destId="{9D52DE3A-4EAC-45D8-B703-849AC551881F}" srcOrd="0" destOrd="0" presId="urn:microsoft.com/office/officeart/2016/7/layout/VerticalSolidActionList"/>
    <dgm:cxn modelId="{D087558C-F6EE-4D91-9B65-3A944ABB63F5}" srcId="{4FF70AAA-92D1-477A-843B-53890836923B}" destId="{3C99A38E-F44D-45FD-9DAF-6F3EE62660DA}" srcOrd="3" destOrd="0" parTransId="{72ED98B5-FC64-4FDD-9F04-6D4A97EC4AD9}" sibTransId="{9717D7B6-22BA-4071-BED9-7AB7505B3977}"/>
    <dgm:cxn modelId="{2669907F-0570-4B81-AD03-17503D3F4B48}" type="presOf" srcId="{0D291EE4-F938-43CC-A031-04335550E530}" destId="{E322CCC7-8F3D-4648-BB08-970D0B755EA7}" srcOrd="0" destOrd="0" presId="urn:microsoft.com/office/officeart/2016/7/layout/VerticalSolidActionList"/>
    <dgm:cxn modelId="{207D2C66-16C2-49EF-BECF-573BADCF7660}" srcId="{6B252298-F0CC-404C-AE6C-0D3A4105938D}" destId="{3876AFA8-6CE8-4E93-80F5-68DC30FF71CA}" srcOrd="0" destOrd="0" parTransId="{43CC0489-609A-40FC-BA3A-E9DADFFAA61F}" sibTransId="{B0EF6C7A-BAFA-4272-9BC3-D97390D8D782}"/>
    <dgm:cxn modelId="{F922C6CC-FF30-4E0B-9588-DD5303C9F979}" srcId="{BCFFFD2E-D67D-4F11-8493-2FEDB5975796}" destId="{0FFFB332-8B43-42FF-A924-FFB0A8114F30}" srcOrd="1" destOrd="0" parTransId="{7B87FDE6-9918-4625-B156-745C9BC878F5}" sibTransId="{05B6ACEF-4232-4A25-9988-97F80BF4983D}"/>
    <dgm:cxn modelId="{FDEED8DB-6756-4084-BCD0-2F8D900EB7BA}" type="presOf" srcId="{0FFFB332-8B43-42FF-A924-FFB0A8114F30}" destId="{E8F480E9-796D-4420-9AFF-88455BE664F7}" srcOrd="0" destOrd="1" presId="urn:microsoft.com/office/officeart/2016/7/layout/VerticalSolidActionList"/>
    <dgm:cxn modelId="{0CE49458-A7AA-4638-BDE0-C8792E68A937}" srcId="{0D291EE4-F938-43CC-A031-04335550E530}" destId="{CF351680-DE8E-42A6-BD66-957237D31F46}" srcOrd="0" destOrd="0" parTransId="{66647ED9-DF82-4F4C-9257-A1866AF687D9}" sibTransId="{54632E0C-D012-487B-BFFE-8BE48F2E5F85}"/>
    <dgm:cxn modelId="{2E44565E-92A6-42F7-8194-3657FD3EDBED}" type="presOf" srcId="{3C99A38E-F44D-45FD-9DAF-6F3EE62660DA}" destId="{56B69E73-D92E-4E7F-81E3-4AB8BCF0966E}" srcOrd="0" destOrd="0" presId="urn:microsoft.com/office/officeart/2016/7/layout/VerticalSolidActionList"/>
    <dgm:cxn modelId="{E6645CFD-E71C-4BFD-A323-F7AD57F55A37}" srcId="{6B252298-F0CC-404C-AE6C-0D3A4105938D}" destId="{EE4EBCD5-DE31-45B4-B077-1DA1D3319741}" srcOrd="1" destOrd="0" parTransId="{1E9C4072-B293-4FBF-A2F1-C7F14288A612}" sibTransId="{1DCF6247-DAE2-45C0-BBA2-755CD73D18DF}"/>
    <dgm:cxn modelId="{59929E0C-4A7E-429B-BCDD-E533320F4FB6}" srcId="{BCFFFD2E-D67D-4F11-8493-2FEDB5975796}" destId="{E2251E54-809F-4CE2-B749-F02EAB1838B2}" srcOrd="0" destOrd="0" parTransId="{46C93C7C-2190-41BC-B2B7-BD4786513A4D}" sibTransId="{C0D6C358-EB5D-40C6-96AE-75DC84EE384B}"/>
    <dgm:cxn modelId="{59028D17-B43E-4927-BF8B-0BE3503847EE}" type="presOf" srcId="{EE4EBCD5-DE31-45B4-B077-1DA1D3319741}" destId="{57B4FA97-43F0-4ACB-8D7A-3DAC9F5525D2}" srcOrd="0" destOrd="1" presId="urn:microsoft.com/office/officeart/2016/7/layout/VerticalSolidActionList"/>
    <dgm:cxn modelId="{75DFFB51-9FE5-4103-8E9D-94DC2BC293B2}" type="presOf" srcId="{6B252298-F0CC-404C-AE6C-0D3A4105938D}" destId="{22093846-E172-47C3-8739-4F79CA264258}" srcOrd="0" destOrd="0" presId="urn:microsoft.com/office/officeart/2016/7/layout/VerticalSolidActionList"/>
    <dgm:cxn modelId="{C4628F61-19EC-44A8-89C1-8657C42D4C0D}" srcId="{0D291EE4-F938-43CC-A031-04335550E530}" destId="{D28FC9D9-324C-4619-B6D8-8220C4C426B7}" srcOrd="1" destOrd="0" parTransId="{0CD208BB-69E6-4465-ADC2-647F697C1EBC}" sibTransId="{E8C0D434-BB8C-4421-AEE0-243911274B0F}"/>
    <dgm:cxn modelId="{E43F56C9-FA00-4C68-9906-D2FEC4A1EE5B}" srcId="{6B252298-F0CC-404C-AE6C-0D3A4105938D}" destId="{943F24E5-9F7B-4C4C-B953-B8FC848E3095}" srcOrd="2" destOrd="0" parTransId="{8A079830-86C3-45E3-9D2B-0C198AE030B6}" sibTransId="{30782A13-061F-46AF-99EA-29B4612473F9}"/>
    <dgm:cxn modelId="{17E36C7E-1009-431E-8160-8FC6CBF3F5D7}" type="presOf" srcId="{3876AFA8-6CE8-4E93-80F5-68DC30FF71CA}" destId="{57B4FA97-43F0-4ACB-8D7A-3DAC9F5525D2}" srcOrd="0" destOrd="0" presId="urn:microsoft.com/office/officeart/2016/7/layout/VerticalSolidActionList"/>
    <dgm:cxn modelId="{CE1055DC-3652-4667-BDF3-A92ACB2BA473}" type="presOf" srcId="{D28FC9D9-324C-4619-B6D8-8220C4C426B7}" destId="{D504DB7D-2E7F-428D-8100-853BA28C9FD6}" srcOrd="0" destOrd="1" presId="urn:microsoft.com/office/officeart/2016/7/layout/VerticalSolidActionList"/>
    <dgm:cxn modelId="{52FD0505-8C83-4965-8B0F-630D2F675D74}" srcId="{4FF70AAA-92D1-477A-843B-53890836923B}" destId="{BCFFFD2E-D67D-4F11-8493-2FEDB5975796}" srcOrd="1" destOrd="0" parTransId="{ED0BBA5A-727C-4DD6-8753-5A9559D9E93E}" sibTransId="{49D1CD81-43C7-45B3-B750-15BB180539FD}"/>
    <dgm:cxn modelId="{1F0669D3-4A02-4E84-AA9E-5B45D67F3E8C}" type="presOf" srcId="{4FF70AAA-92D1-477A-843B-53890836923B}" destId="{192E4419-8637-4ED4-B3A1-55AC3EFD20F4}" srcOrd="0" destOrd="0" presId="urn:microsoft.com/office/officeart/2016/7/layout/VerticalSolidActionList"/>
    <dgm:cxn modelId="{5D7D9B94-248E-4E8F-8536-845C32D7462E}" type="presOf" srcId="{E2251E54-809F-4CE2-B749-F02EAB1838B2}" destId="{E8F480E9-796D-4420-9AFF-88455BE664F7}" srcOrd="0" destOrd="0" presId="urn:microsoft.com/office/officeart/2016/7/layout/VerticalSolidActionList"/>
    <dgm:cxn modelId="{7C705847-9BCC-4EF7-AC76-1A3BF1AB25AA}" type="presOf" srcId="{943F24E5-9F7B-4C4C-B953-B8FC848E3095}" destId="{57B4FA97-43F0-4ACB-8D7A-3DAC9F5525D2}" srcOrd="0" destOrd="2" presId="urn:microsoft.com/office/officeart/2016/7/layout/VerticalSolidActionList"/>
    <dgm:cxn modelId="{325B0719-0D3D-4939-8A12-6B2FF21024BF}" type="presOf" srcId="{BCFFFD2E-D67D-4F11-8493-2FEDB5975796}" destId="{A1842325-E2C7-412B-AF36-4F0039C9452B}" srcOrd="0" destOrd="0" presId="urn:microsoft.com/office/officeart/2016/7/layout/VerticalSolidActionList"/>
    <dgm:cxn modelId="{0A213B15-D589-42B5-A0AC-D0BD1328B6A2}" type="presParOf" srcId="{192E4419-8637-4ED4-B3A1-55AC3EFD20F4}" destId="{101C9EC5-49B9-480F-AA4E-BA806EB418D8}" srcOrd="0" destOrd="0" presId="urn:microsoft.com/office/officeart/2016/7/layout/VerticalSolidActionList"/>
    <dgm:cxn modelId="{030A62B7-4730-4CCA-BA3C-3AB3DA52D7B2}" type="presParOf" srcId="{101C9EC5-49B9-480F-AA4E-BA806EB418D8}" destId="{E322CCC7-8F3D-4648-BB08-970D0B755EA7}" srcOrd="0" destOrd="0" presId="urn:microsoft.com/office/officeart/2016/7/layout/VerticalSolidActionList"/>
    <dgm:cxn modelId="{03893ED5-F2CD-4BF3-842B-488678804765}" type="presParOf" srcId="{101C9EC5-49B9-480F-AA4E-BA806EB418D8}" destId="{D504DB7D-2E7F-428D-8100-853BA28C9FD6}" srcOrd="1" destOrd="0" presId="urn:microsoft.com/office/officeart/2016/7/layout/VerticalSolidActionList"/>
    <dgm:cxn modelId="{98D4773E-5614-4F23-AA9B-2B9DB1FCF0EB}" type="presParOf" srcId="{192E4419-8637-4ED4-B3A1-55AC3EFD20F4}" destId="{555176FA-2B52-4E0F-9431-0D49D5A9EC83}" srcOrd="1" destOrd="0" presId="urn:microsoft.com/office/officeart/2016/7/layout/VerticalSolidActionList"/>
    <dgm:cxn modelId="{B439346F-50A0-4CC5-BE12-C10EF40F4E8D}" type="presParOf" srcId="{192E4419-8637-4ED4-B3A1-55AC3EFD20F4}" destId="{9261727F-5F07-45D1-9800-0A07619BEE54}" srcOrd="2" destOrd="0" presId="urn:microsoft.com/office/officeart/2016/7/layout/VerticalSolidActionList"/>
    <dgm:cxn modelId="{46B8C4E1-9D84-4C4F-9F6A-DD21747FA408}" type="presParOf" srcId="{9261727F-5F07-45D1-9800-0A07619BEE54}" destId="{A1842325-E2C7-412B-AF36-4F0039C9452B}" srcOrd="0" destOrd="0" presId="urn:microsoft.com/office/officeart/2016/7/layout/VerticalSolidActionList"/>
    <dgm:cxn modelId="{A6F3C865-815D-47BA-998C-0570A36DADCF}" type="presParOf" srcId="{9261727F-5F07-45D1-9800-0A07619BEE54}" destId="{E8F480E9-796D-4420-9AFF-88455BE664F7}" srcOrd="1" destOrd="0" presId="urn:microsoft.com/office/officeart/2016/7/layout/VerticalSolidActionList"/>
    <dgm:cxn modelId="{A5F87E92-1937-49BA-9168-51CEBC08E573}" type="presParOf" srcId="{192E4419-8637-4ED4-B3A1-55AC3EFD20F4}" destId="{F61859A4-3288-44B3-8C46-7BF494A4FF74}" srcOrd="3" destOrd="0" presId="urn:microsoft.com/office/officeart/2016/7/layout/VerticalSolidActionList"/>
    <dgm:cxn modelId="{8B58011A-A8BE-46CC-8B0E-E0A31777E428}" type="presParOf" srcId="{192E4419-8637-4ED4-B3A1-55AC3EFD20F4}" destId="{C9D5F8DA-3041-4736-9398-EDF381BEB97C}" srcOrd="4" destOrd="0" presId="urn:microsoft.com/office/officeart/2016/7/layout/VerticalSolidActionList"/>
    <dgm:cxn modelId="{4A05A9DC-1A98-4E7A-8A52-5925886FC8E5}" type="presParOf" srcId="{C9D5F8DA-3041-4736-9398-EDF381BEB97C}" destId="{22093846-E172-47C3-8739-4F79CA264258}" srcOrd="0" destOrd="0" presId="urn:microsoft.com/office/officeart/2016/7/layout/VerticalSolidActionList"/>
    <dgm:cxn modelId="{9DBDB8F9-B429-4A94-847B-0AD03FDA43BB}" type="presParOf" srcId="{C9D5F8DA-3041-4736-9398-EDF381BEB97C}" destId="{57B4FA97-43F0-4ACB-8D7A-3DAC9F5525D2}" srcOrd="1" destOrd="0" presId="urn:microsoft.com/office/officeart/2016/7/layout/VerticalSolidActionList"/>
    <dgm:cxn modelId="{763F4F0B-83DA-450D-8A16-F0D414308073}" type="presParOf" srcId="{192E4419-8637-4ED4-B3A1-55AC3EFD20F4}" destId="{E634BCF4-7F05-4DC6-ABBF-13074F5C966D}" srcOrd="5" destOrd="0" presId="urn:microsoft.com/office/officeart/2016/7/layout/VerticalSolidActionList"/>
    <dgm:cxn modelId="{B825F971-AD93-4198-8B10-5B78C001E37D}" type="presParOf" srcId="{192E4419-8637-4ED4-B3A1-55AC3EFD20F4}" destId="{25737157-8809-497A-B478-E8DB67D97460}" srcOrd="6" destOrd="0" presId="urn:microsoft.com/office/officeart/2016/7/layout/VerticalSolidActionList"/>
    <dgm:cxn modelId="{D8CD6202-8BA5-470A-9774-D265DCEFA370}" type="presParOf" srcId="{25737157-8809-497A-B478-E8DB67D97460}" destId="{56B69E73-D92E-4E7F-81E3-4AB8BCF0966E}" srcOrd="0" destOrd="0" presId="urn:microsoft.com/office/officeart/2016/7/layout/VerticalSolidActionList"/>
    <dgm:cxn modelId="{0FC804E5-9459-4512-987C-9040587BC770}" type="presParOf" srcId="{25737157-8809-497A-B478-E8DB67D97460}" destId="{9D52DE3A-4EAC-45D8-B703-849AC551881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0DF0C3-ECA6-40B1-B25A-0C8299DCB1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06B75F3-5D95-4C55-81B9-F416372F7C0D}">
      <dgm:prSet/>
      <dgm:spPr/>
      <dgm:t>
        <a:bodyPr/>
        <a:lstStyle/>
        <a:p>
          <a:r>
            <a:rPr lang="en-GB" dirty="0"/>
            <a:t>2 Good Economy Partnerships in NMD and AN: Council officials, community enterprises, enterprises agencies, Councillors</a:t>
          </a:r>
          <a:endParaRPr lang="en-US" dirty="0"/>
        </a:p>
      </dgm:t>
    </dgm:pt>
    <dgm:pt modelId="{C8F37177-B18D-48A6-884D-7886FA1E7793}" type="parTrans" cxnId="{E9A94BD4-7EB9-497F-B5A2-C5BCB39B87FA}">
      <dgm:prSet/>
      <dgm:spPr/>
      <dgm:t>
        <a:bodyPr/>
        <a:lstStyle/>
        <a:p>
          <a:endParaRPr lang="en-US"/>
        </a:p>
      </dgm:t>
    </dgm:pt>
    <dgm:pt modelId="{D1A071C1-CBCE-44B8-BEDF-909505E06F10}" type="sibTrans" cxnId="{E9A94BD4-7EB9-497F-B5A2-C5BCB39B87FA}">
      <dgm:prSet/>
      <dgm:spPr/>
      <dgm:t>
        <a:bodyPr/>
        <a:lstStyle/>
        <a:p>
          <a:endParaRPr lang="en-US"/>
        </a:p>
      </dgm:t>
    </dgm:pt>
    <dgm:pt modelId="{6F7BB902-0E98-4BFF-B879-1C184AECBDE6}">
      <dgm:prSet/>
      <dgm:spPr/>
      <dgm:t>
        <a:bodyPr/>
        <a:lstStyle/>
        <a:p>
          <a:r>
            <a:rPr lang="en-GB" dirty="0"/>
            <a:t>1 Reference Group: Dept Economy, Dept Community, Dept Finance (Procurement), Council Officials, Community Enterprises</a:t>
          </a:r>
          <a:endParaRPr lang="en-US" dirty="0"/>
        </a:p>
      </dgm:t>
    </dgm:pt>
    <dgm:pt modelId="{D15EE9C5-BB8E-490F-950B-ADDB3A6D727D}" type="parTrans" cxnId="{D9A6F5D1-51DC-428E-B8AF-65C5FA170171}">
      <dgm:prSet/>
      <dgm:spPr/>
      <dgm:t>
        <a:bodyPr/>
        <a:lstStyle/>
        <a:p>
          <a:endParaRPr lang="en-US"/>
        </a:p>
      </dgm:t>
    </dgm:pt>
    <dgm:pt modelId="{E7019F82-291C-42DF-8798-CF21609A5A49}" type="sibTrans" cxnId="{D9A6F5D1-51DC-428E-B8AF-65C5FA170171}">
      <dgm:prSet/>
      <dgm:spPr/>
      <dgm:t>
        <a:bodyPr/>
        <a:lstStyle/>
        <a:p>
          <a:endParaRPr lang="en-US"/>
        </a:p>
      </dgm:t>
    </dgm:pt>
    <dgm:pt modelId="{A94460AD-FFAB-441D-AD9E-B84267F65CF7}" type="pres">
      <dgm:prSet presAssocID="{460DF0C3-ECA6-40B1-B25A-0C8299DCB1AD}" presName="linear" presStyleCnt="0">
        <dgm:presLayoutVars>
          <dgm:animLvl val="lvl"/>
          <dgm:resizeHandles val="exact"/>
        </dgm:presLayoutVars>
      </dgm:prSet>
      <dgm:spPr/>
      <dgm:t>
        <a:bodyPr/>
        <a:lstStyle/>
        <a:p>
          <a:endParaRPr lang="en-GB"/>
        </a:p>
      </dgm:t>
    </dgm:pt>
    <dgm:pt modelId="{DCDD4287-2726-44B0-B625-8BEF22DADDE9}" type="pres">
      <dgm:prSet presAssocID="{006B75F3-5D95-4C55-81B9-F416372F7C0D}" presName="parentText" presStyleLbl="node1" presStyleIdx="0" presStyleCnt="2">
        <dgm:presLayoutVars>
          <dgm:chMax val="0"/>
          <dgm:bulletEnabled val="1"/>
        </dgm:presLayoutVars>
      </dgm:prSet>
      <dgm:spPr/>
      <dgm:t>
        <a:bodyPr/>
        <a:lstStyle/>
        <a:p>
          <a:endParaRPr lang="en-GB"/>
        </a:p>
      </dgm:t>
    </dgm:pt>
    <dgm:pt modelId="{192D868D-8134-4DFB-B116-45E045E24CF8}" type="pres">
      <dgm:prSet presAssocID="{D1A071C1-CBCE-44B8-BEDF-909505E06F10}" presName="spacer" presStyleCnt="0"/>
      <dgm:spPr/>
    </dgm:pt>
    <dgm:pt modelId="{F06DB1C9-4252-45B8-9153-1383766BEB61}" type="pres">
      <dgm:prSet presAssocID="{6F7BB902-0E98-4BFF-B879-1C184AECBDE6}" presName="parentText" presStyleLbl="node1" presStyleIdx="1" presStyleCnt="2">
        <dgm:presLayoutVars>
          <dgm:chMax val="0"/>
          <dgm:bulletEnabled val="1"/>
        </dgm:presLayoutVars>
      </dgm:prSet>
      <dgm:spPr/>
      <dgm:t>
        <a:bodyPr/>
        <a:lstStyle/>
        <a:p>
          <a:endParaRPr lang="en-GB"/>
        </a:p>
      </dgm:t>
    </dgm:pt>
  </dgm:ptLst>
  <dgm:cxnLst>
    <dgm:cxn modelId="{D9A6F5D1-51DC-428E-B8AF-65C5FA170171}" srcId="{460DF0C3-ECA6-40B1-B25A-0C8299DCB1AD}" destId="{6F7BB902-0E98-4BFF-B879-1C184AECBDE6}" srcOrd="1" destOrd="0" parTransId="{D15EE9C5-BB8E-490F-950B-ADDB3A6D727D}" sibTransId="{E7019F82-291C-42DF-8798-CF21609A5A49}"/>
    <dgm:cxn modelId="{228FD983-2986-4AA7-9E9C-4C05DEA3D164}" type="presOf" srcId="{6F7BB902-0E98-4BFF-B879-1C184AECBDE6}" destId="{F06DB1C9-4252-45B8-9153-1383766BEB61}" srcOrd="0" destOrd="0" presId="urn:microsoft.com/office/officeart/2005/8/layout/vList2"/>
    <dgm:cxn modelId="{93CAF8A9-5856-41DA-8DE0-3B5AB5E6DB8B}" type="presOf" srcId="{006B75F3-5D95-4C55-81B9-F416372F7C0D}" destId="{DCDD4287-2726-44B0-B625-8BEF22DADDE9}" srcOrd="0" destOrd="0" presId="urn:microsoft.com/office/officeart/2005/8/layout/vList2"/>
    <dgm:cxn modelId="{E9A94BD4-7EB9-497F-B5A2-C5BCB39B87FA}" srcId="{460DF0C3-ECA6-40B1-B25A-0C8299DCB1AD}" destId="{006B75F3-5D95-4C55-81B9-F416372F7C0D}" srcOrd="0" destOrd="0" parTransId="{C8F37177-B18D-48A6-884D-7886FA1E7793}" sibTransId="{D1A071C1-CBCE-44B8-BEDF-909505E06F10}"/>
    <dgm:cxn modelId="{E1D02BE4-62FF-47F2-8510-04A9ACA8073D}" type="presOf" srcId="{460DF0C3-ECA6-40B1-B25A-0C8299DCB1AD}" destId="{A94460AD-FFAB-441D-AD9E-B84267F65CF7}" srcOrd="0" destOrd="0" presId="urn:microsoft.com/office/officeart/2005/8/layout/vList2"/>
    <dgm:cxn modelId="{97056238-BC1A-4657-A74F-EB755525E826}" type="presParOf" srcId="{A94460AD-FFAB-441D-AD9E-B84267F65CF7}" destId="{DCDD4287-2726-44B0-B625-8BEF22DADDE9}" srcOrd="0" destOrd="0" presId="urn:microsoft.com/office/officeart/2005/8/layout/vList2"/>
    <dgm:cxn modelId="{52EF18E4-60CD-47FB-92D3-AA14B6A80BCC}" type="presParOf" srcId="{A94460AD-FFAB-441D-AD9E-B84267F65CF7}" destId="{192D868D-8134-4DFB-B116-45E045E24CF8}" srcOrd="1" destOrd="0" presId="urn:microsoft.com/office/officeart/2005/8/layout/vList2"/>
    <dgm:cxn modelId="{43DACABB-F534-47CA-97A9-52E889BF1657}" type="presParOf" srcId="{A94460AD-FFAB-441D-AD9E-B84267F65CF7}" destId="{F06DB1C9-4252-45B8-9153-1383766BEB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EA9150-6081-46D9-87E6-2423471BEDA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8DFD084-7E58-471D-8F3A-623F8D4026FA}">
      <dgm:prSet/>
      <dgm:spPr/>
      <dgm:t>
        <a:bodyPr/>
        <a:lstStyle/>
        <a:p>
          <a:r>
            <a:rPr lang="en-GB"/>
            <a:t>Local authorities</a:t>
          </a:r>
          <a:endParaRPr lang="en-US"/>
        </a:p>
      </dgm:t>
    </dgm:pt>
    <dgm:pt modelId="{6F685631-C737-4C0E-AE85-29B845317B21}" type="parTrans" cxnId="{12D64DC1-E5B3-4BE3-95B0-0A261B5882E4}">
      <dgm:prSet/>
      <dgm:spPr/>
      <dgm:t>
        <a:bodyPr/>
        <a:lstStyle/>
        <a:p>
          <a:endParaRPr lang="en-US"/>
        </a:p>
      </dgm:t>
    </dgm:pt>
    <dgm:pt modelId="{C1BC1815-42DE-4A20-92E4-DD75CA48EBD1}" type="sibTrans" cxnId="{12D64DC1-E5B3-4BE3-95B0-0A261B5882E4}">
      <dgm:prSet/>
      <dgm:spPr/>
      <dgm:t>
        <a:bodyPr/>
        <a:lstStyle/>
        <a:p>
          <a:endParaRPr lang="en-US"/>
        </a:p>
      </dgm:t>
    </dgm:pt>
    <dgm:pt modelId="{832CB886-0B2C-491C-85BB-E2CCC01CB838}">
      <dgm:prSet/>
      <dgm:spPr/>
      <dgm:t>
        <a:bodyPr/>
        <a:lstStyle/>
        <a:p>
          <a:r>
            <a:rPr lang="en-US" dirty="0"/>
            <a:t>Lack of urgency, slow response times</a:t>
          </a:r>
        </a:p>
      </dgm:t>
    </dgm:pt>
    <dgm:pt modelId="{8EDAD381-F859-4C4D-88E9-0C016D42FCAF}" type="parTrans" cxnId="{4B1D6A50-EABC-420A-AE8D-4A4780A93A3D}">
      <dgm:prSet/>
      <dgm:spPr/>
      <dgm:t>
        <a:bodyPr/>
        <a:lstStyle/>
        <a:p>
          <a:endParaRPr lang="en-US"/>
        </a:p>
      </dgm:t>
    </dgm:pt>
    <dgm:pt modelId="{DFC08089-BBC2-4F72-8F3B-FC7CE7B4E6D0}" type="sibTrans" cxnId="{4B1D6A50-EABC-420A-AE8D-4A4780A93A3D}">
      <dgm:prSet/>
      <dgm:spPr/>
      <dgm:t>
        <a:bodyPr/>
        <a:lstStyle/>
        <a:p>
          <a:endParaRPr lang="en-US"/>
        </a:p>
      </dgm:t>
    </dgm:pt>
    <dgm:pt modelId="{4828DCDE-F825-44D2-8E39-F0092AA4D8F3}">
      <dgm:prSet/>
      <dgm:spPr/>
      <dgm:t>
        <a:bodyPr/>
        <a:lstStyle/>
        <a:p>
          <a:r>
            <a:rPr lang="en-GB" dirty="0"/>
            <a:t>Central Government</a:t>
          </a:r>
          <a:endParaRPr lang="en-US" dirty="0"/>
        </a:p>
      </dgm:t>
    </dgm:pt>
    <dgm:pt modelId="{736189BA-29EC-4843-BD79-99BDEF33E94A}" type="parTrans" cxnId="{F9201A00-076E-4923-A867-0364B51228F4}">
      <dgm:prSet/>
      <dgm:spPr/>
      <dgm:t>
        <a:bodyPr/>
        <a:lstStyle/>
        <a:p>
          <a:endParaRPr lang="en-US"/>
        </a:p>
      </dgm:t>
    </dgm:pt>
    <dgm:pt modelId="{CC728046-1A2C-4513-AFD9-C2A4E17D4ACB}" type="sibTrans" cxnId="{F9201A00-076E-4923-A867-0364B51228F4}">
      <dgm:prSet/>
      <dgm:spPr/>
      <dgm:t>
        <a:bodyPr/>
        <a:lstStyle/>
        <a:p>
          <a:endParaRPr lang="en-US"/>
        </a:p>
      </dgm:t>
    </dgm:pt>
    <dgm:pt modelId="{549A710C-340F-46E5-B1D3-EEFB95F965DB}">
      <dgm:prSet/>
      <dgm:spPr/>
      <dgm:t>
        <a:bodyPr/>
        <a:lstStyle/>
        <a:p>
          <a:r>
            <a:rPr lang="en-US" dirty="0"/>
            <a:t>Over-reliance on pilot schemes </a:t>
          </a:r>
        </a:p>
      </dgm:t>
    </dgm:pt>
    <dgm:pt modelId="{BBE725AC-4B4B-4656-9AB5-A45F3CB7FF4A}" type="parTrans" cxnId="{32BAEDE1-2DC3-4612-98F9-28F228468EF8}">
      <dgm:prSet/>
      <dgm:spPr/>
      <dgm:t>
        <a:bodyPr/>
        <a:lstStyle/>
        <a:p>
          <a:endParaRPr lang="en-US"/>
        </a:p>
      </dgm:t>
    </dgm:pt>
    <dgm:pt modelId="{C4B64D87-6C48-4153-BD37-4373E9B275D6}" type="sibTrans" cxnId="{32BAEDE1-2DC3-4612-98F9-28F228468EF8}">
      <dgm:prSet/>
      <dgm:spPr/>
      <dgm:t>
        <a:bodyPr/>
        <a:lstStyle/>
        <a:p>
          <a:endParaRPr lang="en-US"/>
        </a:p>
      </dgm:t>
    </dgm:pt>
    <dgm:pt modelId="{48E5E5F0-19BD-467E-AE6E-DD0A289C740A}">
      <dgm:prSet/>
      <dgm:spPr/>
      <dgm:t>
        <a:bodyPr/>
        <a:lstStyle/>
        <a:p>
          <a:r>
            <a:rPr lang="en-GB" dirty="0"/>
            <a:t>Community Enterprises</a:t>
          </a:r>
          <a:endParaRPr lang="en-US" dirty="0"/>
        </a:p>
      </dgm:t>
    </dgm:pt>
    <dgm:pt modelId="{23DD8BCC-0893-4A0B-908B-152B64A3AFF5}" type="parTrans" cxnId="{287803C2-219D-455F-A639-9D063F95BC56}">
      <dgm:prSet/>
      <dgm:spPr/>
      <dgm:t>
        <a:bodyPr/>
        <a:lstStyle/>
        <a:p>
          <a:endParaRPr lang="en-US"/>
        </a:p>
      </dgm:t>
    </dgm:pt>
    <dgm:pt modelId="{D333BC15-E9BF-4033-864B-A71CDB6BF166}" type="sibTrans" cxnId="{287803C2-219D-455F-A639-9D063F95BC56}">
      <dgm:prSet/>
      <dgm:spPr/>
      <dgm:t>
        <a:bodyPr/>
        <a:lstStyle/>
        <a:p>
          <a:endParaRPr lang="en-US"/>
        </a:p>
      </dgm:t>
    </dgm:pt>
    <dgm:pt modelId="{B5085ED9-061B-4B1E-ACD6-E3D679EFDC2F}">
      <dgm:prSet/>
      <dgm:spPr/>
      <dgm:t>
        <a:bodyPr/>
        <a:lstStyle/>
        <a:p>
          <a:r>
            <a:rPr lang="en-US" dirty="0"/>
            <a:t>Rigid protocols, GDPR constraints, complex processes </a:t>
          </a:r>
        </a:p>
      </dgm:t>
    </dgm:pt>
    <dgm:pt modelId="{54B739DF-8D44-4BAF-855B-0A89397083AE}" type="parTrans" cxnId="{5F8F47E8-0122-4EFC-822A-46AFB0F7F9F9}">
      <dgm:prSet/>
      <dgm:spPr/>
      <dgm:t>
        <a:bodyPr/>
        <a:lstStyle/>
        <a:p>
          <a:endParaRPr lang="en-GB"/>
        </a:p>
      </dgm:t>
    </dgm:pt>
    <dgm:pt modelId="{A9A9F4B7-DB19-4429-B2D5-97AAB1CA128E}" type="sibTrans" cxnId="{5F8F47E8-0122-4EFC-822A-46AFB0F7F9F9}">
      <dgm:prSet/>
      <dgm:spPr/>
      <dgm:t>
        <a:bodyPr/>
        <a:lstStyle/>
        <a:p>
          <a:endParaRPr lang="en-GB"/>
        </a:p>
      </dgm:t>
    </dgm:pt>
    <dgm:pt modelId="{3E8A8DF7-D039-432C-8A3B-7CAC4D83625F}">
      <dgm:prSet/>
      <dgm:spPr/>
      <dgm:t>
        <a:bodyPr/>
        <a:lstStyle/>
        <a:p>
          <a:r>
            <a:rPr lang="en-US" dirty="0"/>
            <a:t>Reluctancy/tension between officials and elected members</a:t>
          </a:r>
        </a:p>
      </dgm:t>
    </dgm:pt>
    <dgm:pt modelId="{921B0EE5-1AFC-43CD-8A79-1F576117CEA6}" type="parTrans" cxnId="{72C89E8F-108D-49BB-9FA5-7025EC2E60C4}">
      <dgm:prSet/>
      <dgm:spPr/>
      <dgm:t>
        <a:bodyPr/>
        <a:lstStyle/>
        <a:p>
          <a:endParaRPr lang="en-GB"/>
        </a:p>
      </dgm:t>
    </dgm:pt>
    <dgm:pt modelId="{9B5B2D53-68B2-48F3-BB61-99D9536A8A27}" type="sibTrans" cxnId="{72C89E8F-108D-49BB-9FA5-7025EC2E60C4}">
      <dgm:prSet/>
      <dgm:spPr/>
      <dgm:t>
        <a:bodyPr/>
        <a:lstStyle/>
        <a:p>
          <a:endParaRPr lang="en-GB"/>
        </a:p>
      </dgm:t>
    </dgm:pt>
    <dgm:pt modelId="{49785439-54D5-416A-9F61-4B5F6BFD6204}">
      <dgm:prSet/>
      <dgm:spPr/>
      <dgm:t>
        <a:bodyPr/>
        <a:lstStyle/>
        <a:p>
          <a:r>
            <a:rPr lang="en-US" dirty="0"/>
            <a:t>Trust in ‘outsiders’ more than ‘insiders’</a:t>
          </a:r>
        </a:p>
      </dgm:t>
    </dgm:pt>
    <dgm:pt modelId="{65E22ACB-7E2C-40B7-A355-92E3527D725A}" type="parTrans" cxnId="{3BD50F6E-80E8-4629-A0A5-70C9CB48D97C}">
      <dgm:prSet/>
      <dgm:spPr/>
      <dgm:t>
        <a:bodyPr/>
        <a:lstStyle/>
        <a:p>
          <a:endParaRPr lang="en-GB"/>
        </a:p>
      </dgm:t>
    </dgm:pt>
    <dgm:pt modelId="{F019E6CF-DFAE-4839-845D-23FBFB3F2657}" type="sibTrans" cxnId="{3BD50F6E-80E8-4629-A0A5-70C9CB48D97C}">
      <dgm:prSet/>
      <dgm:spPr/>
      <dgm:t>
        <a:bodyPr/>
        <a:lstStyle/>
        <a:p>
          <a:endParaRPr lang="en-GB"/>
        </a:p>
      </dgm:t>
    </dgm:pt>
    <dgm:pt modelId="{3E68FBB2-DC1D-4FDD-A5ED-2174BD244D93}">
      <dgm:prSet/>
      <dgm:spPr/>
      <dgm:t>
        <a:bodyPr/>
        <a:lstStyle/>
        <a:p>
          <a:r>
            <a:rPr lang="en-US" dirty="0"/>
            <a:t>Silos work and lack of inter-communication</a:t>
          </a:r>
        </a:p>
      </dgm:t>
    </dgm:pt>
    <dgm:pt modelId="{5B83E4BB-4310-46CB-91D4-C0F6FB5E19E5}" type="parTrans" cxnId="{F096C131-B9D1-4AFC-AB11-56853FA4CB18}">
      <dgm:prSet/>
      <dgm:spPr/>
      <dgm:t>
        <a:bodyPr/>
        <a:lstStyle/>
        <a:p>
          <a:endParaRPr lang="en-GB"/>
        </a:p>
      </dgm:t>
    </dgm:pt>
    <dgm:pt modelId="{06A1D571-FFBC-48C8-AE0C-999D84C27B64}" type="sibTrans" cxnId="{F096C131-B9D1-4AFC-AB11-56853FA4CB18}">
      <dgm:prSet/>
      <dgm:spPr/>
      <dgm:t>
        <a:bodyPr/>
        <a:lstStyle/>
        <a:p>
          <a:endParaRPr lang="en-GB"/>
        </a:p>
      </dgm:t>
    </dgm:pt>
    <dgm:pt modelId="{C0B0D862-A380-4877-98EF-CC400AFA2177}">
      <dgm:prSet/>
      <dgm:spPr/>
      <dgm:t>
        <a:bodyPr/>
        <a:lstStyle/>
        <a:p>
          <a:r>
            <a:rPr lang="en-US" dirty="0"/>
            <a:t>Inadequate resourcing: short term grants and long-term loans</a:t>
          </a:r>
        </a:p>
      </dgm:t>
    </dgm:pt>
    <dgm:pt modelId="{66DE15FB-EF63-40EC-9223-AAF7542C6EC4}" type="parTrans" cxnId="{85CE81BF-9AED-4528-A1AB-2B6272D8374C}">
      <dgm:prSet/>
      <dgm:spPr/>
      <dgm:t>
        <a:bodyPr/>
        <a:lstStyle/>
        <a:p>
          <a:endParaRPr lang="en-GB"/>
        </a:p>
      </dgm:t>
    </dgm:pt>
    <dgm:pt modelId="{697D2CC1-E1AC-4B26-9B7E-1B81D6B143C4}" type="sibTrans" cxnId="{85CE81BF-9AED-4528-A1AB-2B6272D8374C}">
      <dgm:prSet/>
      <dgm:spPr/>
      <dgm:t>
        <a:bodyPr/>
        <a:lstStyle/>
        <a:p>
          <a:endParaRPr lang="en-GB"/>
        </a:p>
      </dgm:t>
    </dgm:pt>
    <dgm:pt modelId="{F8DFA1E1-8D7E-48DE-9705-76548C3E3B32}">
      <dgm:prSet/>
      <dgm:spPr/>
      <dgm:t>
        <a:bodyPr/>
        <a:lstStyle/>
        <a:p>
          <a:r>
            <a:rPr lang="en-US" dirty="0"/>
            <a:t>Over complex: 126 statutory agencies</a:t>
          </a:r>
        </a:p>
      </dgm:t>
    </dgm:pt>
    <dgm:pt modelId="{F89C48E1-CBF1-4646-A9C1-A1A9EA4A4DDE}" type="parTrans" cxnId="{9044750B-0478-4F2A-862A-B387F7FD16C1}">
      <dgm:prSet/>
      <dgm:spPr/>
    </dgm:pt>
    <dgm:pt modelId="{3D0F0391-19B3-422C-A19B-5FB6A4BC589B}" type="sibTrans" cxnId="{9044750B-0478-4F2A-862A-B387F7FD16C1}">
      <dgm:prSet/>
      <dgm:spPr/>
    </dgm:pt>
    <dgm:pt modelId="{864A5FC1-B2DA-4CF9-B47E-E6786A18AF1C}">
      <dgm:prSet/>
      <dgm:spPr/>
      <dgm:t>
        <a:bodyPr/>
        <a:lstStyle/>
        <a:p>
          <a:r>
            <a:rPr lang="en-US" dirty="0"/>
            <a:t>‘Tight hands’ lack of community rights</a:t>
          </a:r>
        </a:p>
      </dgm:t>
    </dgm:pt>
    <dgm:pt modelId="{5362DEE4-70B8-44DE-93B3-CB1EB3A652D0}" type="parTrans" cxnId="{D10B0AD1-1151-4346-B835-F18D5EDF3210}">
      <dgm:prSet/>
      <dgm:spPr/>
    </dgm:pt>
    <dgm:pt modelId="{B4BFBE76-417D-4271-8B04-AF52BD0C0E6E}" type="sibTrans" cxnId="{D10B0AD1-1151-4346-B835-F18D5EDF3210}">
      <dgm:prSet/>
      <dgm:spPr/>
    </dgm:pt>
    <dgm:pt modelId="{4358715C-36A7-4375-9253-BA66F6EB7315}">
      <dgm:prSet/>
      <dgm:spPr/>
      <dgm:t>
        <a:bodyPr/>
        <a:lstStyle/>
        <a:p>
          <a:r>
            <a:rPr lang="en-US" dirty="0"/>
            <a:t>Afraid to appear biased (legacy from the Troubles)</a:t>
          </a:r>
        </a:p>
      </dgm:t>
    </dgm:pt>
    <dgm:pt modelId="{83CE968A-1CC6-4EF5-8690-804AA51DE20B}" type="parTrans" cxnId="{7BC63B90-7EA3-4026-BC4D-7CACCBDC30DA}">
      <dgm:prSet/>
      <dgm:spPr/>
    </dgm:pt>
    <dgm:pt modelId="{7B0D2EC4-77A6-4910-8DA2-0CE45AA7E3FA}" type="sibTrans" cxnId="{7BC63B90-7EA3-4026-BC4D-7CACCBDC30DA}">
      <dgm:prSet/>
      <dgm:spPr/>
    </dgm:pt>
    <dgm:pt modelId="{E2ACF39E-578D-46F1-8083-003CE86FA27F}">
      <dgm:prSet/>
      <dgm:spPr/>
      <dgm:t>
        <a:bodyPr/>
        <a:lstStyle/>
        <a:p>
          <a:r>
            <a:rPr lang="en-US" dirty="0"/>
            <a:t>Less collaborative more competitive, lack of overall vision</a:t>
          </a:r>
        </a:p>
      </dgm:t>
    </dgm:pt>
    <dgm:pt modelId="{4CB7B42F-9FA1-4272-B01D-20577FB3C444}" type="parTrans" cxnId="{59E6CC7C-E2D4-428D-BB48-9E77FBAD3233}">
      <dgm:prSet/>
      <dgm:spPr/>
    </dgm:pt>
    <dgm:pt modelId="{EE957196-4336-4A6B-AE1F-E3B7029FFD62}" type="sibTrans" cxnId="{59E6CC7C-E2D4-428D-BB48-9E77FBAD3233}">
      <dgm:prSet/>
      <dgm:spPr/>
    </dgm:pt>
    <dgm:pt modelId="{5E95ECCD-6042-4550-B3B0-FB69FB8B5D60}" type="pres">
      <dgm:prSet presAssocID="{B7EA9150-6081-46D9-87E6-2423471BEDA1}" presName="linear" presStyleCnt="0">
        <dgm:presLayoutVars>
          <dgm:animLvl val="lvl"/>
          <dgm:resizeHandles val="exact"/>
        </dgm:presLayoutVars>
      </dgm:prSet>
      <dgm:spPr/>
      <dgm:t>
        <a:bodyPr/>
        <a:lstStyle/>
        <a:p>
          <a:endParaRPr lang="en-GB"/>
        </a:p>
      </dgm:t>
    </dgm:pt>
    <dgm:pt modelId="{EC8F28AA-7B24-4FC1-BBDD-AC05B0208DD2}" type="pres">
      <dgm:prSet presAssocID="{B8DFD084-7E58-471D-8F3A-623F8D4026FA}" presName="parentText" presStyleLbl="node1" presStyleIdx="0" presStyleCnt="3">
        <dgm:presLayoutVars>
          <dgm:chMax val="0"/>
          <dgm:bulletEnabled val="1"/>
        </dgm:presLayoutVars>
      </dgm:prSet>
      <dgm:spPr/>
      <dgm:t>
        <a:bodyPr/>
        <a:lstStyle/>
        <a:p>
          <a:endParaRPr lang="en-GB"/>
        </a:p>
      </dgm:t>
    </dgm:pt>
    <dgm:pt modelId="{8BB89854-D16D-490E-8AE2-C4EF63DB8B0E}" type="pres">
      <dgm:prSet presAssocID="{B8DFD084-7E58-471D-8F3A-623F8D4026FA}" presName="childText" presStyleLbl="revTx" presStyleIdx="0" presStyleCnt="3">
        <dgm:presLayoutVars>
          <dgm:bulletEnabled val="1"/>
        </dgm:presLayoutVars>
      </dgm:prSet>
      <dgm:spPr/>
      <dgm:t>
        <a:bodyPr/>
        <a:lstStyle/>
        <a:p>
          <a:endParaRPr lang="en-GB"/>
        </a:p>
      </dgm:t>
    </dgm:pt>
    <dgm:pt modelId="{CF661D99-2B8A-4F5D-84FB-F002E5EE5971}" type="pres">
      <dgm:prSet presAssocID="{4828DCDE-F825-44D2-8E39-F0092AA4D8F3}" presName="parentText" presStyleLbl="node1" presStyleIdx="1" presStyleCnt="3">
        <dgm:presLayoutVars>
          <dgm:chMax val="0"/>
          <dgm:bulletEnabled val="1"/>
        </dgm:presLayoutVars>
      </dgm:prSet>
      <dgm:spPr/>
      <dgm:t>
        <a:bodyPr/>
        <a:lstStyle/>
        <a:p>
          <a:endParaRPr lang="en-GB"/>
        </a:p>
      </dgm:t>
    </dgm:pt>
    <dgm:pt modelId="{2D5CC793-5C29-4191-BEED-8DC5A1DDAF43}" type="pres">
      <dgm:prSet presAssocID="{4828DCDE-F825-44D2-8E39-F0092AA4D8F3}" presName="childText" presStyleLbl="revTx" presStyleIdx="1" presStyleCnt="3">
        <dgm:presLayoutVars>
          <dgm:bulletEnabled val="1"/>
        </dgm:presLayoutVars>
      </dgm:prSet>
      <dgm:spPr/>
      <dgm:t>
        <a:bodyPr/>
        <a:lstStyle/>
        <a:p>
          <a:endParaRPr lang="en-GB"/>
        </a:p>
      </dgm:t>
    </dgm:pt>
    <dgm:pt modelId="{ABC5A093-F27E-48B8-B6F8-BC6E67469745}" type="pres">
      <dgm:prSet presAssocID="{48E5E5F0-19BD-467E-AE6E-DD0A289C740A}" presName="parentText" presStyleLbl="node1" presStyleIdx="2" presStyleCnt="3">
        <dgm:presLayoutVars>
          <dgm:chMax val="0"/>
          <dgm:bulletEnabled val="1"/>
        </dgm:presLayoutVars>
      </dgm:prSet>
      <dgm:spPr/>
      <dgm:t>
        <a:bodyPr/>
        <a:lstStyle/>
        <a:p>
          <a:endParaRPr lang="en-GB"/>
        </a:p>
      </dgm:t>
    </dgm:pt>
    <dgm:pt modelId="{20836B27-C9F8-433F-852A-77CB28D8F53D}" type="pres">
      <dgm:prSet presAssocID="{48E5E5F0-19BD-467E-AE6E-DD0A289C740A}" presName="childText" presStyleLbl="revTx" presStyleIdx="2" presStyleCnt="3">
        <dgm:presLayoutVars>
          <dgm:bulletEnabled val="1"/>
        </dgm:presLayoutVars>
      </dgm:prSet>
      <dgm:spPr/>
      <dgm:t>
        <a:bodyPr/>
        <a:lstStyle/>
        <a:p>
          <a:endParaRPr lang="en-GB"/>
        </a:p>
      </dgm:t>
    </dgm:pt>
  </dgm:ptLst>
  <dgm:cxnLst>
    <dgm:cxn modelId="{5F6DAF4A-D4BE-460F-9955-9F799AB7B5DE}" type="presOf" srcId="{48E5E5F0-19BD-467E-AE6E-DD0A289C740A}" destId="{ABC5A093-F27E-48B8-B6F8-BC6E67469745}" srcOrd="0" destOrd="0" presId="urn:microsoft.com/office/officeart/2005/8/layout/vList2"/>
    <dgm:cxn modelId="{45954FCA-863E-4CF6-87EC-DCF5C0B9FBB7}" type="presOf" srcId="{C0B0D862-A380-4877-98EF-CC400AFA2177}" destId="{20836B27-C9F8-433F-852A-77CB28D8F53D}" srcOrd="0" destOrd="0" presId="urn:microsoft.com/office/officeart/2005/8/layout/vList2"/>
    <dgm:cxn modelId="{287803C2-219D-455F-A639-9D063F95BC56}" srcId="{B7EA9150-6081-46D9-87E6-2423471BEDA1}" destId="{48E5E5F0-19BD-467E-AE6E-DD0A289C740A}" srcOrd="2" destOrd="0" parTransId="{23DD8BCC-0893-4A0B-908B-152B64A3AFF5}" sibTransId="{D333BC15-E9BF-4033-864B-A71CDB6BF166}"/>
    <dgm:cxn modelId="{7BC63B90-7EA3-4026-BC4D-7CACCBDC30DA}" srcId="{B8DFD084-7E58-471D-8F3A-623F8D4026FA}" destId="{4358715C-36A7-4375-9253-BA66F6EB7315}" srcOrd="3" destOrd="0" parTransId="{83CE968A-1CC6-4EF5-8690-804AA51DE20B}" sibTransId="{7B0D2EC4-77A6-4910-8DA2-0CE45AA7E3FA}"/>
    <dgm:cxn modelId="{63C8AC55-BF88-40B0-BEFE-2854E9290A10}" type="presOf" srcId="{864A5FC1-B2DA-4CF9-B47E-E6786A18AF1C}" destId="{20836B27-C9F8-433F-852A-77CB28D8F53D}" srcOrd="0" destOrd="1" presId="urn:microsoft.com/office/officeart/2005/8/layout/vList2"/>
    <dgm:cxn modelId="{32BAEDE1-2DC3-4612-98F9-28F228468EF8}" srcId="{4828DCDE-F825-44D2-8E39-F0092AA4D8F3}" destId="{549A710C-340F-46E5-B1D3-EEFB95F965DB}" srcOrd="0" destOrd="0" parTransId="{BBE725AC-4B4B-4656-9AB5-A45F3CB7FF4A}" sibTransId="{C4B64D87-6C48-4153-BD37-4373E9B275D6}"/>
    <dgm:cxn modelId="{A9249057-3B04-4CD3-8BFC-91CAFEA5FBCF}" type="presOf" srcId="{F8DFA1E1-8D7E-48DE-9705-76548C3E3B32}" destId="{2D5CC793-5C29-4191-BEED-8DC5A1DDAF43}" srcOrd="0" destOrd="3" presId="urn:microsoft.com/office/officeart/2005/8/layout/vList2"/>
    <dgm:cxn modelId="{59E6CC7C-E2D4-428D-BB48-9E77FBAD3233}" srcId="{48E5E5F0-19BD-467E-AE6E-DD0A289C740A}" destId="{E2ACF39E-578D-46F1-8083-003CE86FA27F}" srcOrd="2" destOrd="0" parTransId="{4CB7B42F-9FA1-4272-B01D-20577FB3C444}" sibTransId="{EE957196-4336-4A6B-AE1F-E3B7029FFD62}"/>
    <dgm:cxn modelId="{AB84554C-DF84-4731-80C0-BA0B98D60E80}" type="presOf" srcId="{E2ACF39E-578D-46F1-8083-003CE86FA27F}" destId="{20836B27-C9F8-433F-852A-77CB28D8F53D}" srcOrd="0" destOrd="2" presId="urn:microsoft.com/office/officeart/2005/8/layout/vList2"/>
    <dgm:cxn modelId="{9044750B-0478-4F2A-862A-B387F7FD16C1}" srcId="{4828DCDE-F825-44D2-8E39-F0092AA4D8F3}" destId="{F8DFA1E1-8D7E-48DE-9705-76548C3E3B32}" srcOrd="3" destOrd="0" parTransId="{F89C48E1-CBF1-4646-A9C1-A1A9EA4A4DDE}" sibTransId="{3D0F0391-19B3-422C-A19B-5FB6A4BC589B}"/>
    <dgm:cxn modelId="{8C83CBF3-81E0-4938-A05C-3047BED47F07}" type="presOf" srcId="{549A710C-340F-46E5-B1D3-EEFB95F965DB}" destId="{2D5CC793-5C29-4191-BEED-8DC5A1DDAF43}" srcOrd="0" destOrd="0" presId="urn:microsoft.com/office/officeart/2005/8/layout/vList2"/>
    <dgm:cxn modelId="{72C89E8F-108D-49BB-9FA5-7025EC2E60C4}" srcId="{B8DFD084-7E58-471D-8F3A-623F8D4026FA}" destId="{3E8A8DF7-D039-432C-8A3B-7CAC4D83625F}" srcOrd="2" destOrd="0" parTransId="{921B0EE5-1AFC-43CD-8A79-1F576117CEA6}" sibTransId="{9B5B2D53-68B2-48F3-BB61-99D9536A8A27}"/>
    <dgm:cxn modelId="{B1439C65-EA11-476D-8B06-EEB0805C26B1}" type="presOf" srcId="{49785439-54D5-416A-9F61-4B5F6BFD6204}" destId="{2D5CC793-5C29-4191-BEED-8DC5A1DDAF43}" srcOrd="0" destOrd="1" presId="urn:microsoft.com/office/officeart/2005/8/layout/vList2"/>
    <dgm:cxn modelId="{5A24AACB-E452-4D88-AA12-0E57325C731A}" type="presOf" srcId="{4358715C-36A7-4375-9253-BA66F6EB7315}" destId="{8BB89854-D16D-490E-8AE2-C4EF63DB8B0E}" srcOrd="0" destOrd="3" presId="urn:microsoft.com/office/officeart/2005/8/layout/vList2"/>
    <dgm:cxn modelId="{F9201A00-076E-4923-A867-0364B51228F4}" srcId="{B7EA9150-6081-46D9-87E6-2423471BEDA1}" destId="{4828DCDE-F825-44D2-8E39-F0092AA4D8F3}" srcOrd="1" destOrd="0" parTransId="{736189BA-29EC-4843-BD79-99BDEF33E94A}" sibTransId="{CC728046-1A2C-4513-AFD9-C2A4E17D4ACB}"/>
    <dgm:cxn modelId="{84C77EBB-D3D8-4275-A38A-AD9AC667330B}" type="presOf" srcId="{B5085ED9-061B-4B1E-ACD6-E3D679EFDC2F}" destId="{8BB89854-D16D-490E-8AE2-C4EF63DB8B0E}" srcOrd="0" destOrd="1" presId="urn:microsoft.com/office/officeart/2005/8/layout/vList2"/>
    <dgm:cxn modelId="{C8BB6C62-9630-4179-B915-EAEA6085DDFB}" type="presOf" srcId="{3E68FBB2-DC1D-4FDD-A5ED-2174BD244D93}" destId="{2D5CC793-5C29-4191-BEED-8DC5A1DDAF43}" srcOrd="0" destOrd="2" presId="urn:microsoft.com/office/officeart/2005/8/layout/vList2"/>
    <dgm:cxn modelId="{F096C131-B9D1-4AFC-AB11-56853FA4CB18}" srcId="{4828DCDE-F825-44D2-8E39-F0092AA4D8F3}" destId="{3E68FBB2-DC1D-4FDD-A5ED-2174BD244D93}" srcOrd="2" destOrd="0" parTransId="{5B83E4BB-4310-46CB-91D4-C0F6FB5E19E5}" sibTransId="{06A1D571-FFBC-48C8-AE0C-999D84C27B64}"/>
    <dgm:cxn modelId="{12D64DC1-E5B3-4BE3-95B0-0A261B5882E4}" srcId="{B7EA9150-6081-46D9-87E6-2423471BEDA1}" destId="{B8DFD084-7E58-471D-8F3A-623F8D4026FA}" srcOrd="0" destOrd="0" parTransId="{6F685631-C737-4C0E-AE85-29B845317B21}" sibTransId="{C1BC1815-42DE-4A20-92E4-DD75CA48EBD1}"/>
    <dgm:cxn modelId="{D10B0AD1-1151-4346-B835-F18D5EDF3210}" srcId="{48E5E5F0-19BD-467E-AE6E-DD0A289C740A}" destId="{864A5FC1-B2DA-4CF9-B47E-E6786A18AF1C}" srcOrd="1" destOrd="0" parTransId="{5362DEE4-70B8-44DE-93B3-CB1EB3A652D0}" sibTransId="{B4BFBE76-417D-4271-8B04-AF52BD0C0E6E}"/>
    <dgm:cxn modelId="{B4FF53B4-4EB2-47E7-A981-498733294934}" type="presOf" srcId="{B8DFD084-7E58-471D-8F3A-623F8D4026FA}" destId="{EC8F28AA-7B24-4FC1-BBDD-AC05B0208DD2}" srcOrd="0" destOrd="0" presId="urn:microsoft.com/office/officeart/2005/8/layout/vList2"/>
    <dgm:cxn modelId="{A95707B9-0CD2-4028-BE67-7BDD53B032B1}" type="presOf" srcId="{B7EA9150-6081-46D9-87E6-2423471BEDA1}" destId="{5E95ECCD-6042-4550-B3B0-FB69FB8B5D60}" srcOrd="0" destOrd="0" presId="urn:microsoft.com/office/officeart/2005/8/layout/vList2"/>
    <dgm:cxn modelId="{4B1D6A50-EABC-420A-AE8D-4A4780A93A3D}" srcId="{B8DFD084-7E58-471D-8F3A-623F8D4026FA}" destId="{832CB886-0B2C-491C-85BB-E2CCC01CB838}" srcOrd="0" destOrd="0" parTransId="{8EDAD381-F859-4C4D-88E9-0C016D42FCAF}" sibTransId="{DFC08089-BBC2-4F72-8F3B-FC7CE7B4E6D0}"/>
    <dgm:cxn modelId="{3BD50F6E-80E8-4629-A0A5-70C9CB48D97C}" srcId="{4828DCDE-F825-44D2-8E39-F0092AA4D8F3}" destId="{49785439-54D5-416A-9F61-4B5F6BFD6204}" srcOrd="1" destOrd="0" parTransId="{65E22ACB-7E2C-40B7-A355-92E3527D725A}" sibTransId="{F019E6CF-DFAE-4839-845D-23FBFB3F2657}"/>
    <dgm:cxn modelId="{5F8F47E8-0122-4EFC-822A-46AFB0F7F9F9}" srcId="{B8DFD084-7E58-471D-8F3A-623F8D4026FA}" destId="{B5085ED9-061B-4B1E-ACD6-E3D679EFDC2F}" srcOrd="1" destOrd="0" parTransId="{54B739DF-8D44-4BAF-855B-0A89397083AE}" sibTransId="{A9A9F4B7-DB19-4429-B2D5-97AAB1CA128E}"/>
    <dgm:cxn modelId="{EC3E6DD5-9117-4C45-8A35-6ECDBE2A38C3}" type="presOf" srcId="{4828DCDE-F825-44D2-8E39-F0092AA4D8F3}" destId="{CF661D99-2B8A-4F5D-84FB-F002E5EE5971}" srcOrd="0" destOrd="0" presId="urn:microsoft.com/office/officeart/2005/8/layout/vList2"/>
    <dgm:cxn modelId="{85CE81BF-9AED-4528-A1AB-2B6272D8374C}" srcId="{48E5E5F0-19BD-467E-AE6E-DD0A289C740A}" destId="{C0B0D862-A380-4877-98EF-CC400AFA2177}" srcOrd="0" destOrd="0" parTransId="{66DE15FB-EF63-40EC-9223-AAF7542C6EC4}" sibTransId="{697D2CC1-E1AC-4B26-9B7E-1B81D6B143C4}"/>
    <dgm:cxn modelId="{BBE64541-76A5-4AF6-8065-A6AF7CA315F7}" type="presOf" srcId="{3E8A8DF7-D039-432C-8A3B-7CAC4D83625F}" destId="{8BB89854-D16D-490E-8AE2-C4EF63DB8B0E}" srcOrd="0" destOrd="2" presId="urn:microsoft.com/office/officeart/2005/8/layout/vList2"/>
    <dgm:cxn modelId="{5E9A49C1-052A-4600-AFBB-D16B84C99399}" type="presOf" srcId="{832CB886-0B2C-491C-85BB-E2CCC01CB838}" destId="{8BB89854-D16D-490E-8AE2-C4EF63DB8B0E}" srcOrd="0" destOrd="0" presId="urn:microsoft.com/office/officeart/2005/8/layout/vList2"/>
    <dgm:cxn modelId="{434A37DC-CD29-440D-B1B5-A5255D402FCA}" type="presParOf" srcId="{5E95ECCD-6042-4550-B3B0-FB69FB8B5D60}" destId="{EC8F28AA-7B24-4FC1-BBDD-AC05B0208DD2}" srcOrd="0" destOrd="0" presId="urn:microsoft.com/office/officeart/2005/8/layout/vList2"/>
    <dgm:cxn modelId="{DDA61FFC-A65E-43F6-86A1-14BD653F18DF}" type="presParOf" srcId="{5E95ECCD-6042-4550-B3B0-FB69FB8B5D60}" destId="{8BB89854-D16D-490E-8AE2-C4EF63DB8B0E}" srcOrd="1" destOrd="0" presId="urn:microsoft.com/office/officeart/2005/8/layout/vList2"/>
    <dgm:cxn modelId="{C5B0FB49-752F-465E-B68A-7107B92512EF}" type="presParOf" srcId="{5E95ECCD-6042-4550-B3B0-FB69FB8B5D60}" destId="{CF661D99-2B8A-4F5D-84FB-F002E5EE5971}" srcOrd="2" destOrd="0" presId="urn:microsoft.com/office/officeart/2005/8/layout/vList2"/>
    <dgm:cxn modelId="{5E658DD1-F555-4D5D-93A2-38F30C562F31}" type="presParOf" srcId="{5E95ECCD-6042-4550-B3B0-FB69FB8B5D60}" destId="{2D5CC793-5C29-4191-BEED-8DC5A1DDAF43}" srcOrd="3" destOrd="0" presId="urn:microsoft.com/office/officeart/2005/8/layout/vList2"/>
    <dgm:cxn modelId="{C59350E7-F6AD-4D00-8744-CE62140496AF}" type="presParOf" srcId="{5E95ECCD-6042-4550-B3B0-FB69FB8B5D60}" destId="{ABC5A093-F27E-48B8-B6F8-BC6E67469745}" srcOrd="4" destOrd="0" presId="urn:microsoft.com/office/officeart/2005/8/layout/vList2"/>
    <dgm:cxn modelId="{CA5F5CFB-AF9C-43CE-9D6B-0171211C01E5}" type="presParOf" srcId="{5E95ECCD-6042-4550-B3B0-FB69FB8B5D60}" destId="{20836B27-C9F8-433F-852A-77CB28D8F53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151F03-074C-43BB-B50C-C8A801DE806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835EA74-7E50-4074-AE3D-26D09B608793}">
      <dgm:prSet/>
      <dgm:spPr/>
      <dgm:t>
        <a:bodyPr/>
        <a:lstStyle/>
        <a:p>
          <a:r>
            <a:rPr lang="en-GB"/>
            <a:t>Local authorities</a:t>
          </a:r>
          <a:endParaRPr lang="en-US"/>
        </a:p>
      </dgm:t>
    </dgm:pt>
    <dgm:pt modelId="{369CA2C9-EA21-4E46-9353-B2D5A7C07CFC}" type="parTrans" cxnId="{E0FC0BBB-81E1-4BA1-8004-B121A88E25D5}">
      <dgm:prSet/>
      <dgm:spPr/>
      <dgm:t>
        <a:bodyPr/>
        <a:lstStyle/>
        <a:p>
          <a:endParaRPr lang="en-US"/>
        </a:p>
      </dgm:t>
    </dgm:pt>
    <dgm:pt modelId="{CA06428F-F664-41F2-9C8B-B67EBAD65D67}" type="sibTrans" cxnId="{E0FC0BBB-81E1-4BA1-8004-B121A88E25D5}">
      <dgm:prSet/>
      <dgm:spPr/>
      <dgm:t>
        <a:bodyPr/>
        <a:lstStyle/>
        <a:p>
          <a:endParaRPr lang="en-US"/>
        </a:p>
      </dgm:t>
    </dgm:pt>
    <dgm:pt modelId="{BC076B11-5CE4-4906-B4EC-F3303CAFEBF7}">
      <dgm:prSet/>
      <dgm:spPr/>
      <dgm:t>
        <a:bodyPr/>
        <a:lstStyle/>
        <a:p>
          <a:r>
            <a:rPr lang="en-GB" dirty="0"/>
            <a:t>Belfast City Council and an ‘inclusive economy’ </a:t>
          </a:r>
          <a:r>
            <a:rPr lang="en-GB" b="1" dirty="0"/>
            <a:t>additional</a:t>
          </a:r>
          <a:r>
            <a:rPr lang="en-GB" dirty="0"/>
            <a:t> agenda</a:t>
          </a:r>
          <a:endParaRPr lang="en-US" dirty="0"/>
        </a:p>
      </dgm:t>
    </dgm:pt>
    <dgm:pt modelId="{63B6047D-2929-4BD3-B2B5-B7574083D3DC}" type="parTrans" cxnId="{FE64B8BF-C09C-45E3-AB06-BD4EFBFE5AF3}">
      <dgm:prSet/>
      <dgm:spPr/>
      <dgm:t>
        <a:bodyPr/>
        <a:lstStyle/>
        <a:p>
          <a:endParaRPr lang="en-US"/>
        </a:p>
      </dgm:t>
    </dgm:pt>
    <dgm:pt modelId="{B4249142-B5AE-4BF6-81DB-BCB9AAF412AD}" type="sibTrans" cxnId="{FE64B8BF-C09C-45E3-AB06-BD4EFBFE5AF3}">
      <dgm:prSet/>
      <dgm:spPr/>
      <dgm:t>
        <a:bodyPr/>
        <a:lstStyle/>
        <a:p>
          <a:endParaRPr lang="en-US"/>
        </a:p>
      </dgm:t>
    </dgm:pt>
    <dgm:pt modelId="{13234A02-162D-40DD-A473-8020DE940026}">
      <dgm:prSet/>
      <dgm:spPr/>
      <dgm:t>
        <a:bodyPr/>
        <a:lstStyle/>
        <a:p>
          <a:r>
            <a:rPr lang="en-GB" dirty="0"/>
            <a:t>New mapping of disused assets at local level</a:t>
          </a:r>
          <a:endParaRPr lang="en-US" dirty="0"/>
        </a:p>
      </dgm:t>
    </dgm:pt>
    <dgm:pt modelId="{D04C6281-B487-4FDB-AE79-6E78085186D2}" type="parTrans" cxnId="{CBE099C5-379C-41E9-9EE7-A567AE37588D}">
      <dgm:prSet/>
      <dgm:spPr/>
      <dgm:t>
        <a:bodyPr/>
        <a:lstStyle/>
        <a:p>
          <a:endParaRPr lang="en-US"/>
        </a:p>
      </dgm:t>
    </dgm:pt>
    <dgm:pt modelId="{613414BA-7AB1-4ED8-AFB8-AC4D3947BCBE}" type="sibTrans" cxnId="{CBE099C5-379C-41E9-9EE7-A567AE37588D}">
      <dgm:prSet/>
      <dgm:spPr/>
      <dgm:t>
        <a:bodyPr/>
        <a:lstStyle/>
        <a:p>
          <a:endParaRPr lang="en-US"/>
        </a:p>
      </dgm:t>
    </dgm:pt>
    <dgm:pt modelId="{E9915E00-83DD-4276-B092-370A88FFA101}">
      <dgm:prSet/>
      <dgm:spPr/>
      <dgm:t>
        <a:bodyPr/>
        <a:lstStyle/>
        <a:p>
          <a:r>
            <a:rPr lang="en-GB"/>
            <a:t>Central Government</a:t>
          </a:r>
          <a:endParaRPr lang="en-US"/>
        </a:p>
      </dgm:t>
    </dgm:pt>
    <dgm:pt modelId="{B2246427-3783-4479-8289-6A8C37F6AB64}" type="parTrans" cxnId="{1E83E470-DA25-427E-A0F1-0A2AC6359BA9}">
      <dgm:prSet/>
      <dgm:spPr/>
      <dgm:t>
        <a:bodyPr/>
        <a:lstStyle/>
        <a:p>
          <a:endParaRPr lang="en-US"/>
        </a:p>
      </dgm:t>
    </dgm:pt>
    <dgm:pt modelId="{3D451575-6C54-4752-A119-0383371012C3}" type="sibTrans" cxnId="{1E83E470-DA25-427E-A0F1-0A2AC6359BA9}">
      <dgm:prSet/>
      <dgm:spPr/>
      <dgm:t>
        <a:bodyPr/>
        <a:lstStyle/>
        <a:p>
          <a:endParaRPr lang="en-US"/>
        </a:p>
      </dgm:t>
    </dgm:pt>
    <dgm:pt modelId="{AB1E3111-0D10-4572-890B-CA16AD79D7FB}">
      <dgm:prSet/>
      <dgm:spPr/>
      <dgm:t>
        <a:bodyPr/>
        <a:lstStyle/>
        <a:p>
          <a:r>
            <a:rPr lang="en-US" dirty="0"/>
            <a:t>Increased awareness of lack of progress (endless pilots)</a:t>
          </a:r>
        </a:p>
      </dgm:t>
    </dgm:pt>
    <dgm:pt modelId="{1C0CB9BB-A4EC-405D-BCF1-FC8C4D980C98}" type="parTrans" cxnId="{FE4FC3C0-FDE3-400E-A6F9-FB990A77B4EA}">
      <dgm:prSet/>
      <dgm:spPr/>
      <dgm:t>
        <a:bodyPr/>
        <a:lstStyle/>
        <a:p>
          <a:endParaRPr lang="en-US"/>
        </a:p>
      </dgm:t>
    </dgm:pt>
    <dgm:pt modelId="{61114C0D-19DC-4CB6-A46D-2158A0B5B769}" type="sibTrans" cxnId="{FE4FC3C0-FDE3-400E-A6F9-FB990A77B4EA}">
      <dgm:prSet/>
      <dgm:spPr/>
      <dgm:t>
        <a:bodyPr/>
        <a:lstStyle/>
        <a:p>
          <a:endParaRPr lang="en-US"/>
        </a:p>
      </dgm:t>
    </dgm:pt>
    <dgm:pt modelId="{313AA230-800F-43C3-94DD-00D92C8AE7EA}">
      <dgm:prSet/>
      <dgm:spPr/>
      <dgm:t>
        <a:bodyPr/>
        <a:lstStyle/>
        <a:p>
          <a:r>
            <a:rPr lang="en-GB" dirty="0"/>
            <a:t>Communities</a:t>
          </a:r>
          <a:endParaRPr lang="en-US" dirty="0"/>
        </a:p>
      </dgm:t>
    </dgm:pt>
    <dgm:pt modelId="{252BF1D0-55AE-4785-9133-0390858989BB}" type="parTrans" cxnId="{F599279C-CEB7-43B4-9184-51A3E30E8CCD}">
      <dgm:prSet/>
      <dgm:spPr/>
      <dgm:t>
        <a:bodyPr/>
        <a:lstStyle/>
        <a:p>
          <a:endParaRPr lang="en-US"/>
        </a:p>
      </dgm:t>
    </dgm:pt>
    <dgm:pt modelId="{F99FFAF4-3BDC-4F8F-8807-0411C5E83E48}" type="sibTrans" cxnId="{F599279C-CEB7-43B4-9184-51A3E30E8CCD}">
      <dgm:prSet/>
      <dgm:spPr/>
      <dgm:t>
        <a:bodyPr/>
        <a:lstStyle/>
        <a:p>
          <a:endParaRPr lang="en-US"/>
        </a:p>
      </dgm:t>
    </dgm:pt>
    <dgm:pt modelId="{C10F33A5-81D1-41AA-B73F-2B48249AFF01}">
      <dgm:prSet/>
      <dgm:spPr/>
      <dgm:t>
        <a:bodyPr/>
        <a:lstStyle/>
        <a:p>
          <a:r>
            <a:rPr lang="en-US" dirty="0"/>
            <a:t>Emergence of themed citizens’ groups re. basic income, positive money, positive investments, community banks and alternative economics education </a:t>
          </a:r>
        </a:p>
      </dgm:t>
    </dgm:pt>
    <dgm:pt modelId="{5177E735-BAB2-470F-850E-FA98D2358755}" type="parTrans" cxnId="{A75D8811-FE83-4881-AC10-A3383A494F1D}">
      <dgm:prSet/>
      <dgm:spPr/>
      <dgm:t>
        <a:bodyPr/>
        <a:lstStyle/>
        <a:p>
          <a:endParaRPr lang="en-US"/>
        </a:p>
      </dgm:t>
    </dgm:pt>
    <dgm:pt modelId="{EF318BE4-BFBB-4E1A-974E-27AA638952A0}" type="sibTrans" cxnId="{A75D8811-FE83-4881-AC10-A3383A494F1D}">
      <dgm:prSet/>
      <dgm:spPr/>
      <dgm:t>
        <a:bodyPr/>
        <a:lstStyle/>
        <a:p>
          <a:endParaRPr lang="en-US"/>
        </a:p>
      </dgm:t>
    </dgm:pt>
    <dgm:pt modelId="{D55BC877-4C44-4CAB-9BC4-82C7658E62B3}">
      <dgm:prSet/>
      <dgm:spPr/>
      <dgm:t>
        <a:bodyPr/>
        <a:lstStyle/>
        <a:p>
          <a:r>
            <a:rPr lang="en-GB" dirty="0"/>
            <a:t>New requests for Buy Social/ Social Value procurement policies</a:t>
          </a:r>
          <a:endParaRPr lang="en-US" dirty="0"/>
        </a:p>
      </dgm:t>
    </dgm:pt>
    <dgm:pt modelId="{6C8EC0FF-4D7A-4C6C-93B3-BF75D655C9C6}" type="parTrans" cxnId="{6E40D4FA-97B5-4163-AFD0-FBF2C0BA34C9}">
      <dgm:prSet/>
      <dgm:spPr/>
      <dgm:t>
        <a:bodyPr/>
        <a:lstStyle/>
        <a:p>
          <a:endParaRPr lang="en-GB"/>
        </a:p>
      </dgm:t>
    </dgm:pt>
    <dgm:pt modelId="{59C2E69D-EF45-43DD-BDB1-661193DED9AA}" type="sibTrans" cxnId="{6E40D4FA-97B5-4163-AFD0-FBF2C0BA34C9}">
      <dgm:prSet/>
      <dgm:spPr/>
      <dgm:t>
        <a:bodyPr/>
        <a:lstStyle/>
        <a:p>
          <a:endParaRPr lang="en-GB"/>
        </a:p>
      </dgm:t>
    </dgm:pt>
    <dgm:pt modelId="{02755E01-1217-404D-ABB5-C0FA571DE5B8}">
      <dgm:prSet/>
      <dgm:spPr/>
      <dgm:t>
        <a:bodyPr/>
        <a:lstStyle/>
        <a:p>
          <a:r>
            <a:rPr lang="en-US" dirty="0"/>
            <a:t>Increase awareness of the need of more systematic sharing and going beyond compartmentalized learning</a:t>
          </a:r>
        </a:p>
      </dgm:t>
    </dgm:pt>
    <dgm:pt modelId="{2A686EA9-7204-451C-A40F-EDA058E48040}" type="parTrans" cxnId="{677A6791-4680-4E7D-94A2-487375E1CCE4}">
      <dgm:prSet/>
      <dgm:spPr/>
      <dgm:t>
        <a:bodyPr/>
        <a:lstStyle/>
        <a:p>
          <a:endParaRPr lang="en-GB"/>
        </a:p>
      </dgm:t>
    </dgm:pt>
    <dgm:pt modelId="{69207354-E961-45A1-811C-ACB11F38A987}" type="sibTrans" cxnId="{677A6791-4680-4E7D-94A2-487375E1CCE4}">
      <dgm:prSet/>
      <dgm:spPr/>
      <dgm:t>
        <a:bodyPr/>
        <a:lstStyle/>
        <a:p>
          <a:endParaRPr lang="en-GB"/>
        </a:p>
      </dgm:t>
    </dgm:pt>
    <dgm:pt modelId="{59F1B5CB-9A57-4EBF-801D-6E1692CA795D}">
      <dgm:prSet/>
      <dgm:spPr/>
      <dgm:t>
        <a:bodyPr/>
        <a:lstStyle/>
        <a:p>
          <a:r>
            <a:rPr lang="en-US" dirty="0"/>
            <a:t>New demands for more Co-operatives</a:t>
          </a:r>
        </a:p>
      </dgm:t>
    </dgm:pt>
    <dgm:pt modelId="{7FC34362-8824-493E-99B9-1E20808AAEAF}" type="parTrans" cxnId="{D3684477-ABB9-428B-B09C-9A94BD94447A}">
      <dgm:prSet/>
      <dgm:spPr/>
      <dgm:t>
        <a:bodyPr/>
        <a:lstStyle/>
        <a:p>
          <a:endParaRPr lang="en-GB"/>
        </a:p>
      </dgm:t>
    </dgm:pt>
    <dgm:pt modelId="{76D0BAF8-D494-4056-8EBD-72905A284045}" type="sibTrans" cxnId="{D3684477-ABB9-428B-B09C-9A94BD94447A}">
      <dgm:prSet/>
      <dgm:spPr/>
      <dgm:t>
        <a:bodyPr/>
        <a:lstStyle/>
        <a:p>
          <a:endParaRPr lang="en-GB"/>
        </a:p>
      </dgm:t>
    </dgm:pt>
    <dgm:pt modelId="{D3963545-05A2-4663-B53C-ED76D1042724}">
      <dgm:prSet/>
      <dgm:spPr/>
      <dgm:t>
        <a:bodyPr/>
        <a:lstStyle/>
        <a:p>
          <a:r>
            <a:rPr lang="en-US" dirty="0"/>
            <a:t>Increase use of Participatory Budgets</a:t>
          </a:r>
        </a:p>
      </dgm:t>
    </dgm:pt>
    <dgm:pt modelId="{EEC6A8CB-877C-4324-919A-CD53A8C459E7}" type="parTrans" cxnId="{7D838A36-CB49-4714-A3D1-EAE339E747C4}">
      <dgm:prSet/>
      <dgm:spPr/>
      <dgm:t>
        <a:bodyPr/>
        <a:lstStyle/>
        <a:p>
          <a:endParaRPr lang="en-GB"/>
        </a:p>
      </dgm:t>
    </dgm:pt>
    <dgm:pt modelId="{D0F8DBCB-1CDD-4825-9A41-4C0EB4024126}" type="sibTrans" cxnId="{7D838A36-CB49-4714-A3D1-EAE339E747C4}">
      <dgm:prSet/>
      <dgm:spPr/>
      <dgm:t>
        <a:bodyPr/>
        <a:lstStyle/>
        <a:p>
          <a:endParaRPr lang="en-GB"/>
        </a:p>
      </dgm:t>
    </dgm:pt>
    <dgm:pt modelId="{DD288FEC-3F04-45FF-B887-EFA2A407F1AD}">
      <dgm:prSet/>
      <dgm:spPr/>
      <dgm:t>
        <a:bodyPr/>
        <a:lstStyle/>
        <a:p>
          <a:r>
            <a:rPr lang="en-US" dirty="0"/>
            <a:t>Increased awareness that some policies do not work (i.e. current CAT) </a:t>
          </a:r>
        </a:p>
      </dgm:t>
    </dgm:pt>
    <dgm:pt modelId="{68129B5F-A6CF-43EE-9AEA-22BD83BE0EB1}" type="parTrans" cxnId="{BA65E6DC-65F3-47FF-A369-3D93821A0553}">
      <dgm:prSet/>
      <dgm:spPr/>
      <dgm:t>
        <a:bodyPr/>
        <a:lstStyle/>
        <a:p>
          <a:endParaRPr lang="en-GB"/>
        </a:p>
      </dgm:t>
    </dgm:pt>
    <dgm:pt modelId="{EA3759DD-CA08-4F63-817E-1C712DFD2675}" type="sibTrans" cxnId="{BA65E6DC-65F3-47FF-A369-3D93821A0553}">
      <dgm:prSet/>
      <dgm:spPr/>
      <dgm:t>
        <a:bodyPr/>
        <a:lstStyle/>
        <a:p>
          <a:endParaRPr lang="en-GB"/>
        </a:p>
      </dgm:t>
    </dgm:pt>
    <dgm:pt modelId="{A973238A-B1F5-465A-8AC0-972E8C56A067}">
      <dgm:prSet/>
      <dgm:spPr/>
      <dgm:t>
        <a:bodyPr/>
        <a:lstStyle/>
        <a:p>
          <a:r>
            <a:rPr lang="en-US" dirty="0"/>
            <a:t>Development of alternative social finance sources: community shares </a:t>
          </a:r>
        </a:p>
      </dgm:t>
    </dgm:pt>
    <dgm:pt modelId="{32482D32-F23B-4E19-AA1B-35481C5A1494}" type="parTrans" cxnId="{4E885D20-F381-4724-9E61-84FFCC5403FD}">
      <dgm:prSet/>
      <dgm:spPr/>
      <dgm:t>
        <a:bodyPr/>
        <a:lstStyle/>
        <a:p>
          <a:endParaRPr lang="en-GB"/>
        </a:p>
      </dgm:t>
    </dgm:pt>
    <dgm:pt modelId="{ECF0F864-1F45-4731-828A-B4B927CF3B08}" type="sibTrans" cxnId="{4E885D20-F381-4724-9E61-84FFCC5403FD}">
      <dgm:prSet/>
      <dgm:spPr/>
      <dgm:t>
        <a:bodyPr/>
        <a:lstStyle/>
        <a:p>
          <a:endParaRPr lang="en-GB"/>
        </a:p>
      </dgm:t>
    </dgm:pt>
    <dgm:pt modelId="{EEC03C00-DDAA-46EE-9E8D-A3723873B5FD}">
      <dgm:prSet/>
      <dgm:spPr/>
      <dgm:t>
        <a:bodyPr/>
        <a:lstStyle/>
        <a:p>
          <a:r>
            <a:rPr lang="en-US" dirty="0"/>
            <a:t>Citizens’ Assembly on social care</a:t>
          </a:r>
        </a:p>
      </dgm:t>
    </dgm:pt>
    <dgm:pt modelId="{3186D21D-46A8-42BA-8F17-D740DDBC558E}" type="parTrans" cxnId="{95BC6F57-ED20-4951-88B8-1C7CEAEF0667}">
      <dgm:prSet/>
      <dgm:spPr/>
      <dgm:t>
        <a:bodyPr/>
        <a:lstStyle/>
        <a:p>
          <a:endParaRPr lang="en-GB"/>
        </a:p>
      </dgm:t>
    </dgm:pt>
    <dgm:pt modelId="{DE813229-BC05-4326-AA95-7BD15D0650CA}" type="sibTrans" cxnId="{95BC6F57-ED20-4951-88B8-1C7CEAEF0667}">
      <dgm:prSet/>
      <dgm:spPr/>
      <dgm:t>
        <a:bodyPr/>
        <a:lstStyle/>
        <a:p>
          <a:endParaRPr lang="en-GB"/>
        </a:p>
      </dgm:t>
    </dgm:pt>
    <dgm:pt modelId="{2D07A117-402A-48B7-93C7-6DCE99962119}" type="pres">
      <dgm:prSet presAssocID="{E1151F03-074C-43BB-B50C-C8A801DE806C}" presName="linear" presStyleCnt="0">
        <dgm:presLayoutVars>
          <dgm:animLvl val="lvl"/>
          <dgm:resizeHandles val="exact"/>
        </dgm:presLayoutVars>
      </dgm:prSet>
      <dgm:spPr/>
      <dgm:t>
        <a:bodyPr/>
        <a:lstStyle/>
        <a:p>
          <a:endParaRPr lang="en-GB"/>
        </a:p>
      </dgm:t>
    </dgm:pt>
    <dgm:pt modelId="{204014C5-A96A-41CF-9817-6A5EB8E0F5AA}" type="pres">
      <dgm:prSet presAssocID="{C835EA74-7E50-4074-AE3D-26D09B608793}" presName="parentText" presStyleLbl="node1" presStyleIdx="0" presStyleCnt="3">
        <dgm:presLayoutVars>
          <dgm:chMax val="0"/>
          <dgm:bulletEnabled val="1"/>
        </dgm:presLayoutVars>
      </dgm:prSet>
      <dgm:spPr/>
      <dgm:t>
        <a:bodyPr/>
        <a:lstStyle/>
        <a:p>
          <a:endParaRPr lang="en-GB"/>
        </a:p>
      </dgm:t>
    </dgm:pt>
    <dgm:pt modelId="{5EDB70F1-9A66-4C95-A2CC-C9F84442611E}" type="pres">
      <dgm:prSet presAssocID="{C835EA74-7E50-4074-AE3D-26D09B608793}" presName="childText" presStyleLbl="revTx" presStyleIdx="0" presStyleCnt="3">
        <dgm:presLayoutVars>
          <dgm:bulletEnabled val="1"/>
        </dgm:presLayoutVars>
      </dgm:prSet>
      <dgm:spPr/>
      <dgm:t>
        <a:bodyPr/>
        <a:lstStyle/>
        <a:p>
          <a:endParaRPr lang="en-GB"/>
        </a:p>
      </dgm:t>
    </dgm:pt>
    <dgm:pt modelId="{64AAF4CC-602C-45BF-8404-46EEDE3DDF06}" type="pres">
      <dgm:prSet presAssocID="{E9915E00-83DD-4276-B092-370A88FFA101}" presName="parentText" presStyleLbl="node1" presStyleIdx="1" presStyleCnt="3">
        <dgm:presLayoutVars>
          <dgm:chMax val="0"/>
          <dgm:bulletEnabled val="1"/>
        </dgm:presLayoutVars>
      </dgm:prSet>
      <dgm:spPr/>
      <dgm:t>
        <a:bodyPr/>
        <a:lstStyle/>
        <a:p>
          <a:endParaRPr lang="en-GB"/>
        </a:p>
      </dgm:t>
    </dgm:pt>
    <dgm:pt modelId="{E7D525DB-3CB3-42BE-AE59-859618B6652F}" type="pres">
      <dgm:prSet presAssocID="{E9915E00-83DD-4276-B092-370A88FFA101}" presName="childText" presStyleLbl="revTx" presStyleIdx="1" presStyleCnt="3">
        <dgm:presLayoutVars>
          <dgm:bulletEnabled val="1"/>
        </dgm:presLayoutVars>
      </dgm:prSet>
      <dgm:spPr/>
      <dgm:t>
        <a:bodyPr/>
        <a:lstStyle/>
        <a:p>
          <a:endParaRPr lang="en-GB"/>
        </a:p>
      </dgm:t>
    </dgm:pt>
    <dgm:pt modelId="{B4E03205-ED17-4867-BFAE-7DC4359720D1}" type="pres">
      <dgm:prSet presAssocID="{313AA230-800F-43C3-94DD-00D92C8AE7EA}" presName="parentText" presStyleLbl="node1" presStyleIdx="2" presStyleCnt="3">
        <dgm:presLayoutVars>
          <dgm:chMax val="0"/>
          <dgm:bulletEnabled val="1"/>
        </dgm:presLayoutVars>
      </dgm:prSet>
      <dgm:spPr/>
      <dgm:t>
        <a:bodyPr/>
        <a:lstStyle/>
        <a:p>
          <a:endParaRPr lang="en-GB"/>
        </a:p>
      </dgm:t>
    </dgm:pt>
    <dgm:pt modelId="{60F27300-705E-4AF1-8767-0D3BD69801E3}" type="pres">
      <dgm:prSet presAssocID="{313AA230-800F-43C3-94DD-00D92C8AE7EA}" presName="childText" presStyleLbl="revTx" presStyleIdx="2" presStyleCnt="3">
        <dgm:presLayoutVars>
          <dgm:bulletEnabled val="1"/>
        </dgm:presLayoutVars>
      </dgm:prSet>
      <dgm:spPr/>
      <dgm:t>
        <a:bodyPr/>
        <a:lstStyle/>
        <a:p>
          <a:endParaRPr lang="en-GB"/>
        </a:p>
      </dgm:t>
    </dgm:pt>
  </dgm:ptLst>
  <dgm:cxnLst>
    <dgm:cxn modelId="{D3684477-ABB9-428B-B09C-9A94BD94447A}" srcId="{313AA230-800F-43C3-94DD-00D92C8AE7EA}" destId="{59F1B5CB-9A57-4EBF-801D-6E1692CA795D}" srcOrd="1" destOrd="0" parTransId="{7FC34362-8824-493E-99B9-1E20808AAEAF}" sibTransId="{76D0BAF8-D494-4056-8EBD-72905A284045}"/>
    <dgm:cxn modelId="{B40C2963-327D-496D-981A-3F93D8B5C814}" type="presOf" srcId="{E9915E00-83DD-4276-B092-370A88FFA101}" destId="{64AAF4CC-602C-45BF-8404-46EEDE3DDF06}" srcOrd="0" destOrd="0" presId="urn:microsoft.com/office/officeart/2005/8/layout/vList2"/>
    <dgm:cxn modelId="{5AF6DF38-ADB6-4295-B457-9D330349D218}" type="presOf" srcId="{AB1E3111-0D10-4572-890B-CA16AD79D7FB}" destId="{E7D525DB-3CB3-42BE-AE59-859618B6652F}" srcOrd="0" destOrd="0" presId="urn:microsoft.com/office/officeart/2005/8/layout/vList2"/>
    <dgm:cxn modelId="{BA32F543-50F4-4D97-BA74-D4B54B932F2C}" type="presOf" srcId="{DD288FEC-3F04-45FF-B887-EFA2A407F1AD}" destId="{E7D525DB-3CB3-42BE-AE59-859618B6652F}" srcOrd="0" destOrd="2" presId="urn:microsoft.com/office/officeart/2005/8/layout/vList2"/>
    <dgm:cxn modelId="{BA65E6DC-65F3-47FF-A369-3D93821A0553}" srcId="{E9915E00-83DD-4276-B092-370A88FFA101}" destId="{DD288FEC-3F04-45FF-B887-EFA2A407F1AD}" srcOrd="2" destOrd="0" parTransId="{68129B5F-A6CF-43EE-9AEA-22BD83BE0EB1}" sibTransId="{EA3759DD-CA08-4F63-817E-1C712DFD2675}"/>
    <dgm:cxn modelId="{6F3E3BA5-2167-4919-BD6C-591195EFB77D}" type="presOf" srcId="{02755E01-1217-404D-ABB5-C0FA571DE5B8}" destId="{E7D525DB-3CB3-42BE-AE59-859618B6652F}" srcOrd="0" destOrd="1" presId="urn:microsoft.com/office/officeart/2005/8/layout/vList2"/>
    <dgm:cxn modelId="{548BBACB-92F4-47A5-A3A1-8ABE4953396C}" type="presOf" srcId="{59F1B5CB-9A57-4EBF-801D-6E1692CA795D}" destId="{60F27300-705E-4AF1-8767-0D3BD69801E3}" srcOrd="0" destOrd="1" presId="urn:microsoft.com/office/officeart/2005/8/layout/vList2"/>
    <dgm:cxn modelId="{D3C07662-C9E7-4CA0-8C8E-834382EAA1CF}" type="presOf" srcId="{C835EA74-7E50-4074-AE3D-26D09B608793}" destId="{204014C5-A96A-41CF-9817-6A5EB8E0F5AA}" srcOrd="0" destOrd="0" presId="urn:microsoft.com/office/officeart/2005/8/layout/vList2"/>
    <dgm:cxn modelId="{29E5C44F-8074-43BE-B13A-4FBCD5EC7987}" type="presOf" srcId="{A973238A-B1F5-465A-8AC0-972E8C56A067}" destId="{60F27300-705E-4AF1-8767-0D3BD69801E3}" srcOrd="0" destOrd="2" presId="urn:microsoft.com/office/officeart/2005/8/layout/vList2"/>
    <dgm:cxn modelId="{3A0EB38C-4753-4623-AB97-0268F81C6C74}" type="presOf" srcId="{313AA230-800F-43C3-94DD-00D92C8AE7EA}" destId="{B4E03205-ED17-4867-BFAE-7DC4359720D1}" srcOrd="0" destOrd="0" presId="urn:microsoft.com/office/officeart/2005/8/layout/vList2"/>
    <dgm:cxn modelId="{6E40D4FA-97B5-4163-AFD0-FBF2C0BA34C9}" srcId="{C835EA74-7E50-4074-AE3D-26D09B608793}" destId="{D55BC877-4C44-4CAB-9BC4-82C7658E62B3}" srcOrd="1" destOrd="0" parTransId="{6C8EC0FF-4D7A-4C6C-93B3-BF75D655C9C6}" sibTransId="{59C2E69D-EF45-43DD-BDB1-661193DED9AA}"/>
    <dgm:cxn modelId="{F599279C-CEB7-43B4-9184-51A3E30E8CCD}" srcId="{E1151F03-074C-43BB-B50C-C8A801DE806C}" destId="{313AA230-800F-43C3-94DD-00D92C8AE7EA}" srcOrd="2" destOrd="0" parTransId="{252BF1D0-55AE-4785-9133-0390858989BB}" sibTransId="{F99FFAF4-3BDC-4F8F-8807-0411C5E83E48}"/>
    <dgm:cxn modelId="{D8AD877B-058A-4488-AA42-84D30C9B4659}" type="presOf" srcId="{C10F33A5-81D1-41AA-B73F-2B48249AFF01}" destId="{60F27300-705E-4AF1-8767-0D3BD69801E3}" srcOrd="0" destOrd="0" presId="urn:microsoft.com/office/officeart/2005/8/layout/vList2"/>
    <dgm:cxn modelId="{FE4FC3C0-FDE3-400E-A6F9-FB990A77B4EA}" srcId="{E9915E00-83DD-4276-B092-370A88FFA101}" destId="{AB1E3111-0D10-4572-890B-CA16AD79D7FB}" srcOrd="0" destOrd="0" parTransId="{1C0CB9BB-A4EC-405D-BCF1-FC8C4D980C98}" sibTransId="{61114C0D-19DC-4CB6-A46D-2158A0B5B769}"/>
    <dgm:cxn modelId="{CBE099C5-379C-41E9-9EE7-A567AE37588D}" srcId="{C835EA74-7E50-4074-AE3D-26D09B608793}" destId="{13234A02-162D-40DD-A473-8020DE940026}" srcOrd="2" destOrd="0" parTransId="{D04C6281-B487-4FDB-AE79-6E78085186D2}" sibTransId="{613414BA-7AB1-4ED8-AFB8-AC4D3947BCBE}"/>
    <dgm:cxn modelId="{562CC8CC-6CDD-45B1-99A8-FBBEF25CC7D2}" type="presOf" srcId="{E1151F03-074C-43BB-B50C-C8A801DE806C}" destId="{2D07A117-402A-48B7-93C7-6DCE99962119}" srcOrd="0" destOrd="0" presId="urn:microsoft.com/office/officeart/2005/8/layout/vList2"/>
    <dgm:cxn modelId="{4E885D20-F381-4724-9E61-84FFCC5403FD}" srcId="{313AA230-800F-43C3-94DD-00D92C8AE7EA}" destId="{A973238A-B1F5-465A-8AC0-972E8C56A067}" srcOrd="2" destOrd="0" parTransId="{32482D32-F23B-4E19-AA1B-35481C5A1494}" sibTransId="{ECF0F864-1F45-4731-828A-B4B927CF3B08}"/>
    <dgm:cxn modelId="{762A4A2E-5B6B-40E8-9974-FC3AB6E9695E}" type="presOf" srcId="{BC076B11-5CE4-4906-B4EC-F3303CAFEBF7}" destId="{5EDB70F1-9A66-4C95-A2CC-C9F84442611E}" srcOrd="0" destOrd="0" presId="urn:microsoft.com/office/officeart/2005/8/layout/vList2"/>
    <dgm:cxn modelId="{76FB4DF8-362C-4964-B17E-5D3928C3C517}" type="presOf" srcId="{13234A02-162D-40DD-A473-8020DE940026}" destId="{5EDB70F1-9A66-4C95-A2CC-C9F84442611E}" srcOrd="0" destOrd="2" presId="urn:microsoft.com/office/officeart/2005/8/layout/vList2"/>
    <dgm:cxn modelId="{B060A380-D645-402D-ADCC-9586E9A129DA}" type="presOf" srcId="{D55BC877-4C44-4CAB-9BC4-82C7658E62B3}" destId="{5EDB70F1-9A66-4C95-A2CC-C9F84442611E}" srcOrd="0" destOrd="1" presId="urn:microsoft.com/office/officeart/2005/8/layout/vList2"/>
    <dgm:cxn modelId="{1E83E470-DA25-427E-A0F1-0A2AC6359BA9}" srcId="{E1151F03-074C-43BB-B50C-C8A801DE806C}" destId="{E9915E00-83DD-4276-B092-370A88FFA101}" srcOrd="1" destOrd="0" parTransId="{B2246427-3783-4479-8289-6A8C37F6AB64}" sibTransId="{3D451575-6C54-4752-A119-0383371012C3}"/>
    <dgm:cxn modelId="{E0FC0BBB-81E1-4BA1-8004-B121A88E25D5}" srcId="{E1151F03-074C-43BB-B50C-C8A801DE806C}" destId="{C835EA74-7E50-4074-AE3D-26D09B608793}" srcOrd="0" destOrd="0" parTransId="{369CA2C9-EA21-4E46-9353-B2D5A7C07CFC}" sibTransId="{CA06428F-F664-41F2-9C8B-B67EBAD65D67}"/>
    <dgm:cxn modelId="{95BC6F57-ED20-4951-88B8-1C7CEAEF0667}" srcId="{313AA230-800F-43C3-94DD-00D92C8AE7EA}" destId="{EEC03C00-DDAA-46EE-9E8D-A3723873B5FD}" srcOrd="3" destOrd="0" parTransId="{3186D21D-46A8-42BA-8F17-D740DDBC558E}" sibTransId="{DE813229-BC05-4326-AA95-7BD15D0650CA}"/>
    <dgm:cxn modelId="{F8A6CFD5-67B3-4E65-8A2D-F04D342FD85F}" type="presOf" srcId="{EEC03C00-DDAA-46EE-9E8D-A3723873B5FD}" destId="{60F27300-705E-4AF1-8767-0D3BD69801E3}" srcOrd="0" destOrd="3" presId="urn:microsoft.com/office/officeart/2005/8/layout/vList2"/>
    <dgm:cxn modelId="{A75D8811-FE83-4881-AC10-A3383A494F1D}" srcId="{313AA230-800F-43C3-94DD-00D92C8AE7EA}" destId="{C10F33A5-81D1-41AA-B73F-2B48249AFF01}" srcOrd="0" destOrd="0" parTransId="{5177E735-BAB2-470F-850E-FA98D2358755}" sibTransId="{EF318BE4-BFBB-4E1A-974E-27AA638952A0}"/>
    <dgm:cxn modelId="{E6D63B64-8226-4C73-A025-8457FC0C1669}" type="presOf" srcId="{D3963545-05A2-4663-B53C-ED76D1042724}" destId="{5EDB70F1-9A66-4C95-A2CC-C9F84442611E}" srcOrd="0" destOrd="3" presId="urn:microsoft.com/office/officeart/2005/8/layout/vList2"/>
    <dgm:cxn modelId="{7D838A36-CB49-4714-A3D1-EAE339E747C4}" srcId="{C835EA74-7E50-4074-AE3D-26D09B608793}" destId="{D3963545-05A2-4663-B53C-ED76D1042724}" srcOrd="3" destOrd="0" parTransId="{EEC6A8CB-877C-4324-919A-CD53A8C459E7}" sibTransId="{D0F8DBCB-1CDD-4825-9A41-4C0EB4024126}"/>
    <dgm:cxn modelId="{677A6791-4680-4E7D-94A2-487375E1CCE4}" srcId="{E9915E00-83DD-4276-B092-370A88FFA101}" destId="{02755E01-1217-404D-ABB5-C0FA571DE5B8}" srcOrd="1" destOrd="0" parTransId="{2A686EA9-7204-451C-A40F-EDA058E48040}" sibTransId="{69207354-E961-45A1-811C-ACB11F38A987}"/>
    <dgm:cxn modelId="{FE64B8BF-C09C-45E3-AB06-BD4EFBFE5AF3}" srcId="{C835EA74-7E50-4074-AE3D-26D09B608793}" destId="{BC076B11-5CE4-4906-B4EC-F3303CAFEBF7}" srcOrd="0" destOrd="0" parTransId="{63B6047D-2929-4BD3-B2B5-B7574083D3DC}" sibTransId="{B4249142-B5AE-4BF6-81DB-BCB9AAF412AD}"/>
    <dgm:cxn modelId="{43D189C9-C780-4E36-9363-04A236C2B742}" type="presParOf" srcId="{2D07A117-402A-48B7-93C7-6DCE99962119}" destId="{204014C5-A96A-41CF-9817-6A5EB8E0F5AA}" srcOrd="0" destOrd="0" presId="urn:microsoft.com/office/officeart/2005/8/layout/vList2"/>
    <dgm:cxn modelId="{38CA7069-06CA-47DF-A5C5-B3D267248F35}" type="presParOf" srcId="{2D07A117-402A-48B7-93C7-6DCE99962119}" destId="{5EDB70F1-9A66-4C95-A2CC-C9F84442611E}" srcOrd="1" destOrd="0" presId="urn:microsoft.com/office/officeart/2005/8/layout/vList2"/>
    <dgm:cxn modelId="{4A76E900-B4B7-4253-BBA1-82191AAEECF4}" type="presParOf" srcId="{2D07A117-402A-48B7-93C7-6DCE99962119}" destId="{64AAF4CC-602C-45BF-8404-46EEDE3DDF06}" srcOrd="2" destOrd="0" presId="urn:microsoft.com/office/officeart/2005/8/layout/vList2"/>
    <dgm:cxn modelId="{319F74FB-5E8B-41B5-BD1F-3D174807DA21}" type="presParOf" srcId="{2D07A117-402A-48B7-93C7-6DCE99962119}" destId="{E7D525DB-3CB3-42BE-AE59-859618B6652F}" srcOrd="3" destOrd="0" presId="urn:microsoft.com/office/officeart/2005/8/layout/vList2"/>
    <dgm:cxn modelId="{F010D952-1102-41F7-B70A-AEFD8D72730A}" type="presParOf" srcId="{2D07A117-402A-48B7-93C7-6DCE99962119}" destId="{B4E03205-ED17-4867-BFAE-7DC4359720D1}" srcOrd="4" destOrd="0" presId="urn:microsoft.com/office/officeart/2005/8/layout/vList2"/>
    <dgm:cxn modelId="{8DD6046B-096A-48B9-8CB7-E969EF0FE4D2}" type="presParOf" srcId="{2D07A117-402A-48B7-93C7-6DCE99962119}" destId="{60F27300-705E-4AF1-8767-0D3BD69801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547A31-36BA-4706-98B7-9D68A10A79A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5AEA3BE-218A-483F-B5AE-8C3F5F19A1D9}">
      <dgm:prSet/>
      <dgm:spPr/>
      <dgm:t>
        <a:bodyPr/>
        <a:lstStyle/>
        <a:p>
          <a:pPr>
            <a:defRPr cap="all"/>
          </a:pPr>
          <a:r>
            <a:rPr lang="en-GB" dirty="0"/>
            <a:t>WHAT DO WE MEAN BY ‘a real change in mindset’ ?</a:t>
          </a:r>
        </a:p>
        <a:p>
          <a:pPr>
            <a:defRPr cap="all"/>
          </a:pPr>
          <a:r>
            <a:rPr lang="en-GB" dirty="0"/>
            <a:t>1.building trust and overcome each other negative pre-</a:t>
          </a:r>
          <a:r>
            <a:rPr lang="en-GB" dirty="0" err="1"/>
            <a:t>conceptionS</a:t>
          </a:r>
          <a:endParaRPr lang="en-GB" dirty="0"/>
        </a:p>
        <a:p>
          <a:pPr>
            <a:defRPr cap="all"/>
          </a:pPr>
          <a:r>
            <a:rPr lang="en-GB" dirty="0"/>
            <a:t>2.Community enterprises needs to see themselves as socio –economic agents for change</a:t>
          </a:r>
        </a:p>
        <a:p>
          <a:pPr>
            <a:defRPr cap="all"/>
          </a:pPr>
          <a:r>
            <a:rPr lang="en-GB" dirty="0"/>
            <a:t>3. We need ‘political development’ and overcome green-orange divisions, alongside ‘economic development’ </a:t>
          </a:r>
          <a:endParaRPr lang="en-US" dirty="0"/>
        </a:p>
      </dgm:t>
    </dgm:pt>
    <dgm:pt modelId="{478EBAA6-150B-4CD9-9007-00B83AF23346}" type="parTrans" cxnId="{34D186FD-5281-47D1-A83D-DC7993B2C62D}">
      <dgm:prSet/>
      <dgm:spPr/>
      <dgm:t>
        <a:bodyPr/>
        <a:lstStyle/>
        <a:p>
          <a:endParaRPr lang="en-US"/>
        </a:p>
      </dgm:t>
    </dgm:pt>
    <dgm:pt modelId="{45357C00-B272-495A-960B-505E6B364589}" type="sibTrans" cxnId="{34D186FD-5281-47D1-A83D-DC7993B2C62D}">
      <dgm:prSet/>
      <dgm:spPr/>
      <dgm:t>
        <a:bodyPr/>
        <a:lstStyle/>
        <a:p>
          <a:endParaRPr lang="en-US"/>
        </a:p>
      </dgm:t>
    </dgm:pt>
    <dgm:pt modelId="{B26F639B-7AF7-4E28-9B0E-7C6F6321D670}">
      <dgm:prSet/>
      <dgm:spPr/>
      <dgm:t>
        <a:bodyPr/>
        <a:lstStyle/>
        <a:p>
          <a:pPr>
            <a:defRPr cap="all"/>
          </a:pPr>
          <a:r>
            <a:rPr lang="en-GB" dirty="0"/>
            <a:t>What do we mean by ‘community wealth’? </a:t>
          </a:r>
        </a:p>
        <a:p>
          <a:pPr>
            <a:defRPr cap="all"/>
          </a:pPr>
          <a:r>
            <a:rPr lang="en-GB" dirty="0"/>
            <a:t>Increasing community wealth is increasing the commons not only re-distribution of resources</a:t>
          </a:r>
          <a:endParaRPr lang="en-US" dirty="0"/>
        </a:p>
      </dgm:t>
    </dgm:pt>
    <dgm:pt modelId="{6E02F1A8-8540-4346-A9BF-D0C991FBC7BA}" type="parTrans" cxnId="{425A358C-A06B-4C00-829F-85A29D5DE569}">
      <dgm:prSet/>
      <dgm:spPr/>
      <dgm:t>
        <a:bodyPr/>
        <a:lstStyle/>
        <a:p>
          <a:endParaRPr lang="en-US"/>
        </a:p>
      </dgm:t>
    </dgm:pt>
    <dgm:pt modelId="{8F16CD87-00FF-4613-970A-B7E50E95D922}" type="sibTrans" cxnId="{425A358C-A06B-4C00-829F-85A29D5DE569}">
      <dgm:prSet/>
      <dgm:spPr/>
      <dgm:t>
        <a:bodyPr/>
        <a:lstStyle/>
        <a:p>
          <a:endParaRPr lang="en-US"/>
        </a:p>
      </dgm:t>
    </dgm:pt>
    <dgm:pt modelId="{7EC76934-EA1B-4CC6-A20E-3FA1C38B7C53}">
      <dgm:prSet/>
      <dgm:spPr/>
      <dgm:t>
        <a:bodyPr/>
        <a:lstStyle/>
        <a:p>
          <a:pPr>
            <a:defRPr cap="all"/>
          </a:pPr>
          <a:r>
            <a:rPr lang="en-GB" dirty="0"/>
            <a:t>what we mean by ‘inclusiveness’?</a:t>
          </a:r>
        </a:p>
        <a:p>
          <a:pPr>
            <a:defRPr cap="all"/>
          </a:pPr>
          <a:r>
            <a:rPr lang="en-GB" dirty="0"/>
            <a:t>MORE ATTENTION ON how we relate with people’s cultural preference but also include new interlocutors. Maybe we should look for where is dissensus and not trying to build consensus among the usual suspects.</a:t>
          </a:r>
          <a:endParaRPr lang="en-US" dirty="0"/>
        </a:p>
      </dgm:t>
    </dgm:pt>
    <dgm:pt modelId="{E24D9418-4EA1-433A-81DC-9EEAF534B65C}" type="parTrans" cxnId="{D71C962E-A2B5-40BD-A9B9-D5A7B5E46CCF}">
      <dgm:prSet/>
      <dgm:spPr/>
      <dgm:t>
        <a:bodyPr/>
        <a:lstStyle/>
        <a:p>
          <a:endParaRPr lang="en-US"/>
        </a:p>
      </dgm:t>
    </dgm:pt>
    <dgm:pt modelId="{94828520-2849-4B22-91E7-1713666CE197}" type="sibTrans" cxnId="{D71C962E-A2B5-40BD-A9B9-D5A7B5E46CCF}">
      <dgm:prSet/>
      <dgm:spPr/>
      <dgm:t>
        <a:bodyPr/>
        <a:lstStyle/>
        <a:p>
          <a:endParaRPr lang="en-US"/>
        </a:p>
      </dgm:t>
    </dgm:pt>
    <dgm:pt modelId="{1F2CD5C6-CAAA-4488-A11F-A8736929415D}" type="pres">
      <dgm:prSet presAssocID="{9D547A31-36BA-4706-98B7-9D68A10A79AD}" presName="linear" presStyleCnt="0">
        <dgm:presLayoutVars>
          <dgm:animLvl val="lvl"/>
          <dgm:resizeHandles val="exact"/>
        </dgm:presLayoutVars>
      </dgm:prSet>
      <dgm:spPr/>
      <dgm:t>
        <a:bodyPr/>
        <a:lstStyle/>
        <a:p>
          <a:endParaRPr lang="en-GB"/>
        </a:p>
      </dgm:t>
    </dgm:pt>
    <dgm:pt modelId="{16349945-3A36-49B3-BF10-06C8C744A088}" type="pres">
      <dgm:prSet presAssocID="{65AEA3BE-218A-483F-B5AE-8C3F5F19A1D9}" presName="parentText" presStyleLbl="node1" presStyleIdx="0" presStyleCnt="3">
        <dgm:presLayoutVars>
          <dgm:chMax val="0"/>
          <dgm:bulletEnabled val="1"/>
        </dgm:presLayoutVars>
      </dgm:prSet>
      <dgm:spPr/>
      <dgm:t>
        <a:bodyPr/>
        <a:lstStyle/>
        <a:p>
          <a:endParaRPr lang="en-GB"/>
        </a:p>
      </dgm:t>
    </dgm:pt>
    <dgm:pt modelId="{D0D9FEFA-86D0-469F-BAC0-3A64A02486AB}" type="pres">
      <dgm:prSet presAssocID="{45357C00-B272-495A-960B-505E6B364589}" presName="spacer" presStyleCnt="0"/>
      <dgm:spPr/>
    </dgm:pt>
    <dgm:pt modelId="{8311EE8E-6EFF-45B7-A8BB-864120979F7C}" type="pres">
      <dgm:prSet presAssocID="{B26F639B-7AF7-4E28-9B0E-7C6F6321D670}" presName="parentText" presStyleLbl="node1" presStyleIdx="1" presStyleCnt="3">
        <dgm:presLayoutVars>
          <dgm:chMax val="0"/>
          <dgm:bulletEnabled val="1"/>
        </dgm:presLayoutVars>
      </dgm:prSet>
      <dgm:spPr/>
      <dgm:t>
        <a:bodyPr/>
        <a:lstStyle/>
        <a:p>
          <a:endParaRPr lang="en-GB"/>
        </a:p>
      </dgm:t>
    </dgm:pt>
    <dgm:pt modelId="{3BC0F8F2-FAB3-48E2-8067-D50D054155F3}" type="pres">
      <dgm:prSet presAssocID="{8F16CD87-00FF-4613-970A-B7E50E95D922}" presName="spacer" presStyleCnt="0"/>
      <dgm:spPr/>
    </dgm:pt>
    <dgm:pt modelId="{4DCAC308-B0AB-41B3-9030-C224F23FFB72}" type="pres">
      <dgm:prSet presAssocID="{7EC76934-EA1B-4CC6-A20E-3FA1C38B7C53}" presName="parentText" presStyleLbl="node1" presStyleIdx="2" presStyleCnt="3">
        <dgm:presLayoutVars>
          <dgm:chMax val="0"/>
          <dgm:bulletEnabled val="1"/>
        </dgm:presLayoutVars>
      </dgm:prSet>
      <dgm:spPr/>
      <dgm:t>
        <a:bodyPr/>
        <a:lstStyle/>
        <a:p>
          <a:endParaRPr lang="en-GB"/>
        </a:p>
      </dgm:t>
    </dgm:pt>
  </dgm:ptLst>
  <dgm:cxnLst>
    <dgm:cxn modelId="{D71C962E-A2B5-40BD-A9B9-D5A7B5E46CCF}" srcId="{9D547A31-36BA-4706-98B7-9D68A10A79AD}" destId="{7EC76934-EA1B-4CC6-A20E-3FA1C38B7C53}" srcOrd="2" destOrd="0" parTransId="{E24D9418-4EA1-433A-81DC-9EEAF534B65C}" sibTransId="{94828520-2849-4B22-91E7-1713666CE197}"/>
    <dgm:cxn modelId="{A8385470-05AF-4D79-B6D2-64C2609F85DB}" type="presOf" srcId="{65AEA3BE-218A-483F-B5AE-8C3F5F19A1D9}" destId="{16349945-3A36-49B3-BF10-06C8C744A088}" srcOrd="0" destOrd="0" presId="urn:microsoft.com/office/officeart/2005/8/layout/vList2"/>
    <dgm:cxn modelId="{5F87C113-446B-41F4-A02F-351BEB478C5B}" type="presOf" srcId="{7EC76934-EA1B-4CC6-A20E-3FA1C38B7C53}" destId="{4DCAC308-B0AB-41B3-9030-C224F23FFB72}" srcOrd="0" destOrd="0" presId="urn:microsoft.com/office/officeart/2005/8/layout/vList2"/>
    <dgm:cxn modelId="{425A358C-A06B-4C00-829F-85A29D5DE569}" srcId="{9D547A31-36BA-4706-98B7-9D68A10A79AD}" destId="{B26F639B-7AF7-4E28-9B0E-7C6F6321D670}" srcOrd="1" destOrd="0" parTransId="{6E02F1A8-8540-4346-A9BF-D0C991FBC7BA}" sibTransId="{8F16CD87-00FF-4613-970A-B7E50E95D922}"/>
    <dgm:cxn modelId="{96CFDB61-B833-466A-A866-43BFEC091885}" type="presOf" srcId="{B26F639B-7AF7-4E28-9B0E-7C6F6321D670}" destId="{8311EE8E-6EFF-45B7-A8BB-864120979F7C}" srcOrd="0" destOrd="0" presId="urn:microsoft.com/office/officeart/2005/8/layout/vList2"/>
    <dgm:cxn modelId="{050169E5-259A-4C96-B5A2-97D43FC97D93}" type="presOf" srcId="{9D547A31-36BA-4706-98B7-9D68A10A79AD}" destId="{1F2CD5C6-CAAA-4488-A11F-A8736929415D}" srcOrd="0" destOrd="0" presId="urn:microsoft.com/office/officeart/2005/8/layout/vList2"/>
    <dgm:cxn modelId="{34D186FD-5281-47D1-A83D-DC7993B2C62D}" srcId="{9D547A31-36BA-4706-98B7-9D68A10A79AD}" destId="{65AEA3BE-218A-483F-B5AE-8C3F5F19A1D9}" srcOrd="0" destOrd="0" parTransId="{478EBAA6-150B-4CD9-9007-00B83AF23346}" sibTransId="{45357C00-B272-495A-960B-505E6B364589}"/>
    <dgm:cxn modelId="{729565AF-AFE6-483F-9E62-497301C755D9}" type="presParOf" srcId="{1F2CD5C6-CAAA-4488-A11F-A8736929415D}" destId="{16349945-3A36-49B3-BF10-06C8C744A088}" srcOrd="0" destOrd="0" presId="urn:microsoft.com/office/officeart/2005/8/layout/vList2"/>
    <dgm:cxn modelId="{B13150AE-F55D-4C0D-A2B5-B48750B0A642}" type="presParOf" srcId="{1F2CD5C6-CAAA-4488-A11F-A8736929415D}" destId="{D0D9FEFA-86D0-469F-BAC0-3A64A02486AB}" srcOrd="1" destOrd="0" presId="urn:microsoft.com/office/officeart/2005/8/layout/vList2"/>
    <dgm:cxn modelId="{1E61254C-D71A-41B7-9565-4C3F19ED4226}" type="presParOf" srcId="{1F2CD5C6-CAAA-4488-A11F-A8736929415D}" destId="{8311EE8E-6EFF-45B7-A8BB-864120979F7C}" srcOrd="2" destOrd="0" presId="urn:microsoft.com/office/officeart/2005/8/layout/vList2"/>
    <dgm:cxn modelId="{6E5529D6-B27F-4860-B552-E6115D5E2169}" type="presParOf" srcId="{1F2CD5C6-CAAA-4488-A11F-A8736929415D}" destId="{3BC0F8F2-FAB3-48E2-8067-D50D054155F3}" srcOrd="3" destOrd="0" presId="urn:microsoft.com/office/officeart/2005/8/layout/vList2"/>
    <dgm:cxn modelId="{918A5781-D675-4D88-A2BC-8C0CB1182456}" type="presParOf" srcId="{1F2CD5C6-CAAA-4488-A11F-A8736929415D}" destId="{4DCAC308-B0AB-41B3-9030-C224F23FFB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028AB9A-E058-41B4-B823-D595C0618A33}" type="datetimeFigureOut">
              <a:rPr lang="en-GB" smtClean="0"/>
              <a:t>01/09/2019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E8953E-64D5-454F-B63D-C9C1000B8654}" type="slidenum">
              <a:rPr lang="en-GB" smtClean="0"/>
              <a:t>‹#›</a:t>
            </a:fld>
            <a:endParaRPr lang="en-GB"/>
          </a:p>
        </p:txBody>
      </p:sp>
    </p:spTree>
    <p:extLst>
      <p:ext uri="{BB962C8B-B14F-4D97-AF65-F5344CB8AC3E}">
        <p14:creationId xmlns:p14="http://schemas.microsoft.com/office/powerpoint/2010/main" val="110676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8953E-64D5-454F-B63D-C9C1000B8654}" type="slidenum">
              <a:rPr lang="en-GB" smtClean="0"/>
              <a:t>1</a:t>
            </a:fld>
            <a:endParaRPr lang="en-GB"/>
          </a:p>
        </p:txBody>
      </p:sp>
    </p:spTree>
    <p:extLst>
      <p:ext uri="{BB962C8B-B14F-4D97-AF65-F5344CB8AC3E}">
        <p14:creationId xmlns:p14="http://schemas.microsoft.com/office/powerpoint/2010/main" val="268784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a:t>
            </a:r>
          </a:p>
          <a:p>
            <a:r>
              <a:rPr lang="en-GB" dirty="0"/>
              <a:t>NI Poverty Bulletin 2017/2018 (April 2019) Department for Communities</a:t>
            </a:r>
          </a:p>
          <a:p>
            <a:r>
              <a:rPr lang="en-GB" dirty="0"/>
              <a:t>NERI Report 2019, article ‘The New Normal? Changes in the Structure of Employment in NI.’ by Paul McFlynn</a:t>
            </a:r>
          </a:p>
          <a:p>
            <a:r>
              <a:rPr lang="en-GB" dirty="0"/>
              <a:t>‘Poverty in Northern Ireland 2018’ by Helen Barnard for Joseph Rowntree Foundation </a:t>
            </a:r>
          </a:p>
          <a:p>
            <a:r>
              <a:rPr lang="en-GB" dirty="0"/>
              <a:t>‘Health Inequalities. Life Expectancy Decomposition 2019’ published July 2019 Department of Health</a:t>
            </a:r>
          </a:p>
        </p:txBody>
      </p:sp>
      <p:sp>
        <p:nvSpPr>
          <p:cNvPr id="4" name="Slide Number Placeholder 3"/>
          <p:cNvSpPr>
            <a:spLocks noGrp="1"/>
          </p:cNvSpPr>
          <p:nvPr>
            <p:ph type="sldNum" sz="quarter" idx="5"/>
          </p:nvPr>
        </p:nvSpPr>
        <p:spPr/>
        <p:txBody>
          <a:bodyPr/>
          <a:lstStyle/>
          <a:p>
            <a:fld id="{22E8953E-64D5-454F-B63D-C9C1000B8654}" type="slidenum">
              <a:rPr lang="en-GB" smtClean="0"/>
              <a:t>2</a:t>
            </a:fld>
            <a:endParaRPr lang="en-GB"/>
          </a:p>
        </p:txBody>
      </p:sp>
    </p:spTree>
    <p:extLst>
      <p:ext uri="{BB962C8B-B14F-4D97-AF65-F5344CB8AC3E}">
        <p14:creationId xmlns:p14="http://schemas.microsoft.com/office/powerpoint/2010/main" val="80602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buFont typeface="Arial" panose="020B0604020202020204" pitchFamily="34" charset="0"/>
              <a:buChar char="•"/>
            </a:pPr>
            <a:r>
              <a:rPr lang="en-US" dirty="0"/>
              <a:t>Mural by the </a:t>
            </a:r>
            <a:r>
              <a:rPr lang="en-US" b="1" dirty="0"/>
              <a:t>Lower Shankill Community Association </a:t>
            </a:r>
            <a:r>
              <a:rPr lang="en-US" dirty="0"/>
              <a:t>who felt that this slogan best described how they felt about social change, redevelopment , education, housing and employment in the area</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Tracie Washington in Louisiana originally said </a:t>
            </a:r>
          </a:p>
          <a:p>
            <a:r>
              <a:rPr lang="en-US" sz="1800" dirty="0"/>
              <a:t>‘We were not born to be resilient; we are conditioned to be resilient. I do not want to be resilient..[I want to] fix the things that [creates the need for us to ] be resilient [in the first place]’</a:t>
            </a:r>
          </a:p>
          <a:p>
            <a:pPr indent="-228600">
              <a:buFont typeface="Arial" panose="020B0604020202020204" pitchFamily="34" charset="0"/>
              <a:buChar char="•"/>
            </a:pPr>
            <a:r>
              <a:rPr lang="en-US" dirty="0"/>
              <a:t>Maria </a:t>
            </a:r>
            <a:r>
              <a:rPr lang="en-US" dirty="0" err="1"/>
              <a:t>Kaika</a:t>
            </a:r>
            <a:r>
              <a:rPr lang="en-US" dirty="0"/>
              <a:t>, University of Manchester, commented about the slogan ‘We need to consider going beyond resilience because making citizens more resilient, by definition, means ‘survive and thrive, no matter what stresses or shocks they encounter’ and this would only mean that they can take more suffering, deprivation or environmental degradation in the future’</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5"/>
          </p:nvPr>
        </p:nvSpPr>
        <p:spPr/>
        <p:txBody>
          <a:bodyPr/>
          <a:lstStyle/>
          <a:p>
            <a:fld id="{22E8953E-64D5-454F-B63D-C9C1000B8654}" type="slidenum">
              <a:rPr lang="en-GB" smtClean="0"/>
              <a:t>10</a:t>
            </a:fld>
            <a:endParaRPr lang="en-GB"/>
          </a:p>
        </p:txBody>
      </p:sp>
    </p:spTree>
    <p:extLst>
      <p:ext uri="{BB962C8B-B14F-4D97-AF65-F5344CB8AC3E}">
        <p14:creationId xmlns:p14="http://schemas.microsoft.com/office/powerpoint/2010/main" val="325985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5A3D3-23A3-46E5-B82A-F036C9793F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F12789D-B5C1-47DE-9A3D-441AD75FA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793BA86-BC94-44EA-B76E-76D1440F085E}"/>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5" name="Footer Placeholder 4">
            <a:extLst>
              <a:ext uri="{FF2B5EF4-FFF2-40B4-BE49-F238E27FC236}">
                <a16:creationId xmlns:a16="http://schemas.microsoft.com/office/drawing/2014/main" xmlns="" id="{43265239-92CD-4E9C-A6A2-2015AE6C9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CF0D49D-C045-4FDF-AE73-75A7BFAEEDEB}"/>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154433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AFDE6-BFCC-4F5F-AE81-6BF9297B81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85E6B71-7872-4307-B366-B6F0A672B5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D18639E-1B54-4395-AEBF-80DA0EAFBD8D}"/>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5" name="Footer Placeholder 4">
            <a:extLst>
              <a:ext uri="{FF2B5EF4-FFF2-40B4-BE49-F238E27FC236}">
                <a16:creationId xmlns:a16="http://schemas.microsoft.com/office/drawing/2014/main" xmlns="" id="{59FCFC9C-F3A5-4304-BDCC-8AB525D95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6DC990E-2137-413E-BF94-E4FC39683C3A}"/>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43292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C309F98-C10F-4583-B602-42F91F40C5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BDFE99-13B6-4676-BA23-739B59DEE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0F9D478-F708-4BC0-9FB9-71024CC54938}"/>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5" name="Footer Placeholder 4">
            <a:extLst>
              <a:ext uri="{FF2B5EF4-FFF2-40B4-BE49-F238E27FC236}">
                <a16:creationId xmlns:a16="http://schemas.microsoft.com/office/drawing/2014/main" xmlns="" id="{476EB500-32B2-4F49-817E-8CEDF1CF6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0F64EA2-791A-4F38-BEA1-EB6AFE2183F1}"/>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44259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485F5-B53C-45FC-9AE7-FA60D8C70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20A70EA-EBF5-4192-830E-FD2C7AA0E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53FF78D-1801-4AB1-826E-9929558A0C4C}"/>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5" name="Footer Placeholder 4">
            <a:extLst>
              <a:ext uri="{FF2B5EF4-FFF2-40B4-BE49-F238E27FC236}">
                <a16:creationId xmlns:a16="http://schemas.microsoft.com/office/drawing/2014/main" xmlns="" id="{F1EEEC83-5209-4AB1-899E-19F7658FA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10D2CFD-C4B5-49BE-AC47-597D4B13FAA1}"/>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261561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C02BC-E458-4715-AD31-F181E8529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842EC11-74B8-42FE-A4D8-39916DD8F0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A77E45B-1AAD-4FB3-ABEC-CDF8D43668C9}"/>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5" name="Footer Placeholder 4">
            <a:extLst>
              <a:ext uri="{FF2B5EF4-FFF2-40B4-BE49-F238E27FC236}">
                <a16:creationId xmlns:a16="http://schemas.microsoft.com/office/drawing/2014/main" xmlns="" id="{F98F6FBA-471D-4074-BE32-5633F64B5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D8FE6C-4111-4B83-BEEE-D98E45273935}"/>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230789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030C4-4E3C-4075-A658-9EF64540C1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B480AA-98B2-4D03-9CFC-A58DEC679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0D0B2C6-30AB-4CB4-BDC1-B38CA9977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9980AAC-EA98-48F4-B923-709C727AD66F}"/>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6" name="Footer Placeholder 5">
            <a:extLst>
              <a:ext uri="{FF2B5EF4-FFF2-40B4-BE49-F238E27FC236}">
                <a16:creationId xmlns:a16="http://schemas.microsoft.com/office/drawing/2014/main" xmlns="" id="{1618C0DA-71BA-4AC5-840E-CBE1115BB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D425F60-7089-4CC9-818A-8E4336F374AA}"/>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135407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5E0FF-6277-4CAF-9322-6D10A2AD73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F8256C-F6AC-4654-B6B3-51E114FAD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212612A-14FA-45A9-B363-146D8A28CE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31D0599-83E2-4326-B81B-EE90927D4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2DBC896-D25C-41E8-9313-0521AF570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F6FBF2B-958F-43B0-8B3A-BF82A97284BD}"/>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8" name="Footer Placeholder 7">
            <a:extLst>
              <a:ext uri="{FF2B5EF4-FFF2-40B4-BE49-F238E27FC236}">
                <a16:creationId xmlns:a16="http://schemas.microsoft.com/office/drawing/2014/main" xmlns="" id="{EE287844-FF67-467A-A5D0-2B870DCA8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F320600-4938-4569-A466-634037406D03}"/>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11642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624DA-FEBB-430C-9AFF-F2A3A1E96E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1DBBE0D-8C29-42D4-8D66-7BC41D349746}"/>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4" name="Footer Placeholder 3">
            <a:extLst>
              <a:ext uri="{FF2B5EF4-FFF2-40B4-BE49-F238E27FC236}">
                <a16:creationId xmlns:a16="http://schemas.microsoft.com/office/drawing/2014/main" xmlns="" id="{993039E3-5D3A-42F8-9C62-BDA9CB3809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9040709-022C-4F7C-9B75-7BA56D46BA65}"/>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79859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90773F-850F-4A73-A65F-E079EA70D86D}"/>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3" name="Footer Placeholder 2">
            <a:extLst>
              <a:ext uri="{FF2B5EF4-FFF2-40B4-BE49-F238E27FC236}">
                <a16:creationId xmlns:a16="http://schemas.microsoft.com/office/drawing/2014/main" xmlns="" id="{2C2ADFD4-D40C-4538-92C6-B99CE6F54A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E95CA3E-B1F7-4CC1-8056-6634074F6D94}"/>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297143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E29E2-42CE-47C8-9D37-79E2713A4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172D2FE-F923-4658-A1C0-286502074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7EAF9DA-24B2-4A25-98C2-2592160F5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AE7675A-CD09-4DB6-A8D2-A604B473040F}"/>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6" name="Footer Placeholder 5">
            <a:extLst>
              <a:ext uri="{FF2B5EF4-FFF2-40B4-BE49-F238E27FC236}">
                <a16:creationId xmlns:a16="http://schemas.microsoft.com/office/drawing/2014/main" xmlns="" id="{5E78D73D-3868-4988-8BAC-DC81CA83D4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E98E029-E9DC-4AA7-A0D5-8C1B2E1DED59}"/>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119839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8CA9A-9301-4334-9C92-54E07D587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D7C5EB8-C6B7-44DA-813F-FC380597E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C95F646-2D53-4280-958D-78BA6BE53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84DC73-EF16-486B-9E66-B03082788FBF}"/>
              </a:ext>
            </a:extLst>
          </p:cNvPr>
          <p:cNvSpPr>
            <a:spLocks noGrp="1"/>
          </p:cNvSpPr>
          <p:nvPr>
            <p:ph type="dt" sz="half" idx="10"/>
          </p:nvPr>
        </p:nvSpPr>
        <p:spPr/>
        <p:txBody>
          <a:bodyPr/>
          <a:lstStyle/>
          <a:p>
            <a:fld id="{99E40EEF-F68A-47D6-B598-E663F6F9A92C}" type="datetimeFigureOut">
              <a:rPr lang="en-GB" smtClean="0"/>
              <a:t>01/09/2019</a:t>
            </a:fld>
            <a:endParaRPr lang="en-GB"/>
          </a:p>
        </p:txBody>
      </p:sp>
      <p:sp>
        <p:nvSpPr>
          <p:cNvPr id="6" name="Footer Placeholder 5">
            <a:extLst>
              <a:ext uri="{FF2B5EF4-FFF2-40B4-BE49-F238E27FC236}">
                <a16:creationId xmlns:a16="http://schemas.microsoft.com/office/drawing/2014/main" xmlns="" id="{3EAC333E-6C88-45F7-965A-AFA7D90E60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5B0C231-6040-4358-8054-3048433FBD7D}"/>
              </a:ext>
            </a:extLst>
          </p:cNvPr>
          <p:cNvSpPr>
            <a:spLocks noGrp="1"/>
          </p:cNvSpPr>
          <p:nvPr>
            <p:ph type="sldNum" sz="quarter" idx="12"/>
          </p:nvPr>
        </p:nvSpPr>
        <p:spPr/>
        <p:txBody>
          <a:bodyPr/>
          <a:lstStyle/>
          <a:p>
            <a:fld id="{FD9C2A1A-6B2E-4BDD-B3D2-C7A304A63B04}" type="slidenum">
              <a:rPr lang="en-GB" smtClean="0"/>
              <a:t>‹#›</a:t>
            </a:fld>
            <a:endParaRPr lang="en-GB"/>
          </a:p>
        </p:txBody>
      </p:sp>
    </p:spTree>
    <p:extLst>
      <p:ext uri="{BB962C8B-B14F-4D97-AF65-F5344CB8AC3E}">
        <p14:creationId xmlns:p14="http://schemas.microsoft.com/office/powerpoint/2010/main" val="313012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FA6973-F5CC-4E39-8C7A-4B5267973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B4B68AF-99B9-4E36-ADD9-16CFB759A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BE72377-5B31-481F-B3F6-56AF928D5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40EEF-F68A-47D6-B598-E663F6F9A92C}" type="datetimeFigureOut">
              <a:rPr lang="en-GB" smtClean="0"/>
              <a:t>01/09/2019</a:t>
            </a:fld>
            <a:endParaRPr lang="en-GB"/>
          </a:p>
        </p:txBody>
      </p:sp>
      <p:sp>
        <p:nvSpPr>
          <p:cNvPr id="5" name="Footer Placeholder 4">
            <a:extLst>
              <a:ext uri="{FF2B5EF4-FFF2-40B4-BE49-F238E27FC236}">
                <a16:creationId xmlns:a16="http://schemas.microsoft.com/office/drawing/2014/main" xmlns="" id="{02E52AA9-BF7A-4368-9E7B-4253D5278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4872D9F-77CB-4C21-99FD-D1B6D4272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C2A1A-6B2E-4BDD-B3D2-C7A304A63B04}" type="slidenum">
              <a:rPr lang="en-GB" smtClean="0"/>
              <a:t>‹#›</a:t>
            </a:fld>
            <a:endParaRPr lang="en-GB"/>
          </a:p>
        </p:txBody>
      </p:sp>
    </p:spTree>
    <p:extLst>
      <p:ext uri="{BB962C8B-B14F-4D97-AF65-F5344CB8AC3E}">
        <p14:creationId xmlns:p14="http://schemas.microsoft.com/office/powerpoint/2010/main" val="2673352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7731A-FD27-4815-AACE-1B8932971B88}"/>
              </a:ext>
            </a:extLst>
          </p:cNvPr>
          <p:cNvSpPr>
            <a:spLocks noGrp="1"/>
          </p:cNvSpPr>
          <p:nvPr>
            <p:ph type="ctrTitle"/>
          </p:nvPr>
        </p:nvSpPr>
        <p:spPr>
          <a:xfrm>
            <a:off x="2370667" y="2187743"/>
            <a:ext cx="7223276" cy="2482515"/>
          </a:xfrm>
        </p:spPr>
        <p:txBody>
          <a:bodyPr anchor="ctr">
            <a:normAutofit/>
          </a:bodyPr>
          <a:lstStyle/>
          <a:p>
            <a:pPr algn="l"/>
            <a:r>
              <a:rPr lang="en-GB" sz="5600" dirty="0"/>
              <a:t>Building Community Wealth in NI</a:t>
            </a:r>
          </a:p>
        </p:txBody>
      </p:sp>
      <p:sp>
        <p:nvSpPr>
          <p:cNvPr id="3" name="Subtitle 2">
            <a:extLst>
              <a:ext uri="{FF2B5EF4-FFF2-40B4-BE49-F238E27FC236}">
                <a16:creationId xmlns:a16="http://schemas.microsoft.com/office/drawing/2014/main" xmlns="" id="{A6478D46-ECEA-4C08-A374-7A9CF551C5C6}"/>
              </a:ext>
            </a:extLst>
          </p:cNvPr>
          <p:cNvSpPr>
            <a:spLocks noGrp="1"/>
          </p:cNvSpPr>
          <p:nvPr>
            <p:ph type="subTitle" idx="1"/>
          </p:nvPr>
        </p:nvSpPr>
        <p:spPr>
          <a:xfrm>
            <a:off x="2370667" y="4670258"/>
            <a:ext cx="5293449" cy="1371405"/>
          </a:xfrm>
        </p:spPr>
        <p:txBody>
          <a:bodyPr>
            <a:normAutofit/>
          </a:bodyPr>
          <a:lstStyle/>
          <a:p>
            <a:pPr algn="l"/>
            <a:r>
              <a:rPr lang="en-GB" dirty="0"/>
              <a:t>DTAS Conference – September 2019</a:t>
            </a:r>
          </a:p>
          <a:p>
            <a:pPr algn="l"/>
            <a:endParaRPr lang="en-GB" dirty="0"/>
          </a:p>
        </p:txBody>
      </p:sp>
      <p:pic>
        <p:nvPicPr>
          <p:cNvPr id="7" name="Graphic 6" descr="Handshake">
            <a:extLst>
              <a:ext uri="{FF2B5EF4-FFF2-40B4-BE49-F238E27FC236}">
                <a16:creationId xmlns:a16="http://schemas.microsoft.com/office/drawing/2014/main" xmlns="" id="{A2697834-157A-4998-9448-D76A9D2492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xmlns="" id="{15D4863E-BEA5-4531-9498-856419B27D5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41431" y="816337"/>
            <a:ext cx="5225327" cy="5225327"/>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8D277A48-AC75-4106-BC35-B1F17D0472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97" y="352986"/>
            <a:ext cx="1816804" cy="1666918"/>
          </a:xfrm>
          <a:prstGeom prst="rect">
            <a:avLst/>
          </a:prstGeom>
        </p:spPr>
      </p:pic>
      <p:pic>
        <p:nvPicPr>
          <p:cNvPr id="8" name="Picture 7">
            <a:extLst>
              <a:ext uri="{FF2B5EF4-FFF2-40B4-BE49-F238E27FC236}">
                <a16:creationId xmlns:a16="http://schemas.microsoft.com/office/drawing/2014/main" xmlns="" id="{32109A89-4912-42DD-8994-7F02DE70901C}"/>
              </a:ext>
            </a:extLst>
          </p:cNvPr>
          <p:cNvPicPr>
            <a:picLocks noChangeAspect="1"/>
          </p:cNvPicPr>
          <p:nvPr/>
        </p:nvPicPr>
        <p:blipFill>
          <a:blip r:embed="rId6"/>
          <a:stretch>
            <a:fillRect/>
          </a:stretch>
        </p:blipFill>
        <p:spPr>
          <a:xfrm>
            <a:off x="9180631" y="5449499"/>
            <a:ext cx="2754249" cy="1184327"/>
          </a:xfrm>
          <a:prstGeom prst="rect">
            <a:avLst/>
          </a:prstGeom>
        </p:spPr>
      </p:pic>
    </p:spTree>
    <p:extLst>
      <p:ext uri="{BB962C8B-B14F-4D97-AF65-F5344CB8AC3E}">
        <p14:creationId xmlns:p14="http://schemas.microsoft.com/office/powerpoint/2010/main" val="387142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ign on the side of a building&#10;&#10;Description automatically generated">
            <a:extLst>
              <a:ext uri="{FF2B5EF4-FFF2-40B4-BE49-F238E27FC236}">
                <a16:creationId xmlns:a16="http://schemas.microsoft.com/office/drawing/2014/main" xmlns="" id="{A2BAB34B-9095-4B51-AA29-9BAF87C441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98"/>
          <a:stretch/>
        </p:blipFill>
        <p:spPr>
          <a:xfrm>
            <a:off x="400863" y="0"/>
            <a:ext cx="11390274" cy="10082169"/>
          </a:xfrm>
          <a:prstGeom prst="rect">
            <a:avLst/>
          </a:prstGeom>
          <a:effectLst/>
        </p:spPr>
      </p:pic>
      <p:cxnSp>
        <p:nvCxnSpPr>
          <p:cNvPr id="13" name="Straight Connector 1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6070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03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BB2A6BE-AC8A-4DC6-9526-9A6997C427E7}"/>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Some signs of change</a:t>
            </a:r>
          </a:p>
        </p:txBody>
      </p:sp>
      <p:graphicFrame>
        <p:nvGraphicFramePr>
          <p:cNvPr id="13" name="Content Placeholder 2">
            <a:extLst>
              <a:ext uri="{FF2B5EF4-FFF2-40B4-BE49-F238E27FC236}">
                <a16:creationId xmlns:a16="http://schemas.microsoft.com/office/drawing/2014/main" xmlns="" id="{55F46153-5E21-4FE5-930C-A0DE6A6F131B}"/>
              </a:ext>
            </a:extLst>
          </p:cNvPr>
          <p:cNvGraphicFramePr>
            <a:graphicFrameLocks noGrp="1"/>
          </p:cNvGraphicFramePr>
          <p:nvPr>
            <p:ph idx="1"/>
            <p:extLst>
              <p:ext uri="{D42A27DB-BD31-4B8C-83A1-F6EECF244321}">
                <p14:modId xmlns:p14="http://schemas.microsoft.com/office/powerpoint/2010/main" val="35652845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87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CFED2-9689-44DD-AF3D-9F38DBDE421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Troubled Reflections</a:t>
            </a:r>
          </a:p>
        </p:txBody>
      </p:sp>
      <p:graphicFrame>
        <p:nvGraphicFramePr>
          <p:cNvPr id="5" name="TextBox 2">
            <a:extLst>
              <a:ext uri="{FF2B5EF4-FFF2-40B4-BE49-F238E27FC236}">
                <a16:creationId xmlns:a16="http://schemas.microsoft.com/office/drawing/2014/main" xmlns="" id="{D78005EC-B470-43CF-B87D-35A517184BC7}"/>
              </a:ext>
            </a:extLst>
          </p:cNvPr>
          <p:cNvGraphicFramePr/>
          <p:nvPr>
            <p:extLst>
              <p:ext uri="{D42A27DB-BD31-4B8C-83A1-F6EECF244321}">
                <p14:modId xmlns:p14="http://schemas.microsoft.com/office/powerpoint/2010/main" val="2358061003"/>
              </p:ext>
            </p:extLst>
          </p:nvPr>
        </p:nvGraphicFramePr>
        <p:xfrm>
          <a:off x="838200" y="1258957"/>
          <a:ext cx="10515600" cy="5233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69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B8057-3B3E-48C2-A668-0617F697F64A}"/>
              </a:ext>
            </a:extLst>
          </p:cNvPr>
          <p:cNvSpPr>
            <a:spLocks noGrp="1"/>
          </p:cNvSpPr>
          <p:nvPr>
            <p:ph type="title"/>
          </p:nvPr>
        </p:nvSpPr>
        <p:spPr>
          <a:xfrm>
            <a:off x="821516" y="640263"/>
            <a:ext cx="6204984" cy="1344975"/>
          </a:xfrm>
        </p:spPr>
        <p:txBody>
          <a:bodyPr>
            <a:normAutofit/>
          </a:bodyPr>
          <a:lstStyle/>
          <a:p>
            <a:r>
              <a:rPr lang="en-GB" sz="4000"/>
              <a:t>THANK YOU!</a:t>
            </a:r>
          </a:p>
        </p:txBody>
      </p:sp>
      <p:pic>
        <p:nvPicPr>
          <p:cNvPr id="9" name="Content Placeholder 8" descr="A close up of a logo&#10;&#10;Description automatically generated">
            <a:extLst>
              <a:ext uri="{FF2B5EF4-FFF2-40B4-BE49-F238E27FC236}">
                <a16:creationId xmlns:a16="http://schemas.microsoft.com/office/drawing/2014/main" xmlns="" id="{F56566EB-1F7C-46C0-AA0E-35D2678F7A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5993" y="2122488"/>
            <a:ext cx="3955026" cy="3625850"/>
          </a:xfrm>
        </p:spPr>
      </p:pic>
      <p:pic>
        <p:nvPicPr>
          <p:cNvPr id="10" name="Content Placeholder 4" descr="A close up of a logo&#10;&#10;Description automatically generated">
            <a:extLst>
              <a:ext uri="{FF2B5EF4-FFF2-40B4-BE49-F238E27FC236}">
                <a16:creationId xmlns:a16="http://schemas.microsoft.com/office/drawing/2014/main" xmlns="" id="{5091031A-D393-4642-9E6E-6492C598D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551" y="676799"/>
            <a:ext cx="3777685" cy="1444964"/>
          </a:xfrm>
          <a:prstGeom prst="rect">
            <a:avLst/>
          </a:prstGeom>
        </p:spPr>
      </p:pic>
      <p:pic>
        <p:nvPicPr>
          <p:cNvPr id="7" name="Picture 6">
            <a:extLst>
              <a:ext uri="{FF2B5EF4-FFF2-40B4-BE49-F238E27FC236}">
                <a16:creationId xmlns:a16="http://schemas.microsoft.com/office/drawing/2014/main" xmlns="" id="{284FC21E-2207-4EAE-B887-C301E9A7F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551" y="4058428"/>
            <a:ext cx="2619267" cy="2036480"/>
          </a:xfrm>
          <a:prstGeom prst="rect">
            <a:avLst/>
          </a:prstGeom>
        </p:spPr>
      </p:pic>
    </p:spTree>
    <p:extLst>
      <p:ext uri="{BB962C8B-B14F-4D97-AF65-F5344CB8AC3E}">
        <p14:creationId xmlns:p14="http://schemas.microsoft.com/office/powerpoint/2010/main" val="179314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4E8171-AAEB-4521-AAD3-D958FAD7DCB1}"/>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GB" sz="3200">
                <a:solidFill>
                  <a:srgbClr val="262626"/>
                </a:solidFill>
              </a:rPr>
              <a:t>Is Northern Ireland a place of inequalities?</a:t>
            </a:r>
          </a:p>
        </p:txBody>
      </p:sp>
      <p:sp>
        <p:nvSpPr>
          <p:cNvPr id="3" name="Content Placeholder 2">
            <a:extLst>
              <a:ext uri="{FF2B5EF4-FFF2-40B4-BE49-F238E27FC236}">
                <a16:creationId xmlns:a16="http://schemas.microsoft.com/office/drawing/2014/main" xmlns="" id="{A975BE2E-944C-426B-A6DD-DA71F6E8AE64}"/>
              </a:ext>
            </a:extLst>
          </p:cNvPr>
          <p:cNvSpPr>
            <a:spLocks noGrp="1"/>
          </p:cNvSpPr>
          <p:nvPr>
            <p:ph idx="1"/>
          </p:nvPr>
        </p:nvSpPr>
        <p:spPr>
          <a:xfrm>
            <a:off x="5358365" y="-1"/>
            <a:ext cx="6727617" cy="6857999"/>
          </a:xfrm>
        </p:spPr>
        <p:txBody>
          <a:bodyPr anchor="ctr">
            <a:normAutofit fontScale="92500" lnSpcReduction="10000"/>
          </a:bodyPr>
          <a:lstStyle/>
          <a:p>
            <a:pPr marL="0" indent="0">
              <a:buNone/>
            </a:pPr>
            <a:r>
              <a:rPr lang="en-GB" sz="2000" dirty="0"/>
              <a:t>Poverty</a:t>
            </a:r>
          </a:p>
          <a:p>
            <a:pPr lvl="1"/>
            <a:r>
              <a:rPr lang="en-GB" sz="2000" dirty="0"/>
              <a:t>Still 292,000 people in Northern Ireland live in poverty. This figure consists of 85,000 children, 162,000 working-age adults and 45,000 pensioners. Slightly lower than England and Wales, higher than Scotland.</a:t>
            </a:r>
          </a:p>
          <a:p>
            <a:pPr lvl="1"/>
            <a:r>
              <a:rPr lang="en-US" sz="2000" dirty="0"/>
              <a:t>Intergeneration deprivation as the legacy of the past</a:t>
            </a:r>
          </a:p>
          <a:p>
            <a:pPr lvl="1"/>
            <a:r>
              <a:rPr lang="en-US" sz="2000" dirty="0"/>
              <a:t>A report of Joseph Rowntree, has found a map of the areas where children poverty is highest correspond to the areas where the conflict was more intense</a:t>
            </a:r>
          </a:p>
          <a:p>
            <a:pPr marL="0" indent="0">
              <a:buNone/>
            </a:pPr>
            <a:r>
              <a:rPr lang="en-GB" sz="2000" dirty="0"/>
              <a:t>Employment</a:t>
            </a:r>
          </a:p>
          <a:p>
            <a:pPr lvl="1"/>
            <a:r>
              <a:rPr lang="en-GB" sz="2000" dirty="0"/>
              <a:t>Worklessness in NI and unemployment is higher than other regions of UK</a:t>
            </a:r>
          </a:p>
          <a:p>
            <a:pPr lvl="1"/>
            <a:r>
              <a:rPr lang="en-GB" sz="2000" dirty="0"/>
              <a:t>Full-time employment has fallen as a percentage of total employment from 77% in 2009 to 74% in 2019.</a:t>
            </a:r>
          </a:p>
          <a:p>
            <a:pPr lvl="1"/>
            <a:r>
              <a:rPr lang="en-GB" sz="2000" dirty="0"/>
              <a:t>In 2009, temporary employment accounted for 5.4% of employees, that has now increased to 7.1%. </a:t>
            </a:r>
          </a:p>
          <a:p>
            <a:pPr marL="457200" lvl="1" indent="0">
              <a:buNone/>
            </a:pPr>
            <a:endParaRPr lang="en-GB" sz="2000" dirty="0"/>
          </a:p>
          <a:p>
            <a:pPr marL="0" indent="0">
              <a:buNone/>
            </a:pPr>
            <a:r>
              <a:rPr lang="en-GB" sz="2000" dirty="0"/>
              <a:t>Inequality</a:t>
            </a:r>
          </a:p>
          <a:p>
            <a:pPr lvl="1"/>
            <a:r>
              <a:rPr lang="en-GB" sz="2000" dirty="0"/>
              <a:t>The gap in educational attainments between poorer and richer has improved but remains very large. Though we have more people with no qualification. And fewer with higher qualifications</a:t>
            </a:r>
          </a:p>
          <a:p>
            <a:pPr lvl="1"/>
            <a:r>
              <a:rPr lang="en-GB" sz="2000" dirty="0"/>
              <a:t>Male life expectancy in deprived areas is 7 years less than the less deprived area. Contributory factors are cancer, heart disease and suicide.</a:t>
            </a:r>
          </a:p>
        </p:txBody>
      </p:sp>
    </p:spTree>
    <p:extLst>
      <p:ext uri="{BB962C8B-B14F-4D97-AF65-F5344CB8AC3E}">
        <p14:creationId xmlns:p14="http://schemas.microsoft.com/office/powerpoint/2010/main" val="26919619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F8699-95FC-489B-BF92-1589A2628984}"/>
              </a:ext>
            </a:extLst>
          </p:cNvPr>
          <p:cNvSpPr>
            <a:spLocks noGrp="1"/>
          </p:cNvSpPr>
          <p:nvPr>
            <p:ph type="title"/>
          </p:nvPr>
        </p:nvSpPr>
        <p:spPr>
          <a:xfrm>
            <a:off x="7142924" y="544624"/>
            <a:ext cx="4757528" cy="524657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Where is the Peace Dividend?</a:t>
            </a:r>
          </a:p>
        </p:txBody>
      </p:sp>
      <p:pic>
        <p:nvPicPr>
          <p:cNvPr id="9" name="Content Placeholder 8" descr="A group of people standing next to a person in a suit and tie&#10;&#10;Description automatically generated">
            <a:extLst>
              <a:ext uri="{FF2B5EF4-FFF2-40B4-BE49-F238E27FC236}">
                <a16:creationId xmlns:a16="http://schemas.microsoft.com/office/drawing/2014/main" xmlns="" id="{578EA21E-E62B-45C3-8762-687197D162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17" y="383840"/>
            <a:ext cx="6949106" cy="5246576"/>
          </a:xfrm>
          <a:prstGeom prst="rect">
            <a:avLst/>
          </a:prstGeom>
        </p:spPr>
      </p:pic>
    </p:spTree>
    <p:extLst>
      <p:ext uri="{BB962C8B-B14F-4D97-AF65-F5344CB8AC3E}">
        <p14:creationId xmlns:p14="http://schemas.microsoft.com/office/powerpoint/2010/main" val="38031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19D3CA0-0B82-46C9-81B8-6EAD0F0C9095}"/>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Economic Development in NI</a:t>
            </a:r>
          </a:p>
        </p:txBody>
      </p:sp>
      <p:graphicFrame>
        <p:nvGraphicFramePr>
          <p:cNvPr id="5" name="Content Placeholder 2">
            <a:extLst>
              <a:ext uri="{FF2B5EF4-FFF2-40B4-BE49-F238E27FC236}">
                <a16:creationId xmlns:a16="http://schemas.microsoft.com/office/drawing/2014/main" xmlns="" id="{AB877007-84C5-4A4F-907D-60217DFF2E19}"/>
              </a:ext>
            </a:extLst>
          </p:cNvPr>
          <p:cNvGraphicFramePr>
            <a:graphicFrameLocks noGrp="1"/>
          </p:cNvGraphicFramePr>
          <p:nvPr>
            <p:ph idx="1"/>
            <p:extLst>
              <p:ext uri="{D42A27DB-BD31-4B8C-83A1-F6EECF244321}">
                <p14:modId xmlns:p14="http://schemas.microsoft.com/office/powerpoint/2010/main" val="66989241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6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4A28F31-8B53-4683-9B01-69BFAC5B2438}"/>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‘Creating Resilient Local Economies’ Project 2019</a:t>
            </a:r>
          </a:p>
        </p:txBody>
      </p:sp>
      <p:graphicFrame>
        <p:nvGraphicFramePr>
          <p:cNvPr id="6" name="Content Placeholder 3">
            <a:extLst>
              <a:ext uri="{FF2B5EF4-FFF2-40B4-BE49-F238E27FC236}">
                <a16:creationId xmlns:a16="http://schemas.microsoft.com/office/drawing/2014/main" xmlns="" id="{7DDB3483-E3FF-40C6-81D1-35C32CB288BB}"/>
              </a:ext>
            </a:extLst>
          </p:cNvPr>
          <p:cNvGraphicFramePr>
            <a:graphicFrameLocks noGrp="1"/>
          </p:cNvGraphicFramePr>
          <p:nvPr>
            <p:ph idx="1"/>
            <p:extLst>
              <p:ext uri="{D42A27DB-BD31-4B8C-83A1-F6EECF244321}">
                <p14:modId xmlns:p14="http://schemas.microsoft.com/office/powerpoint/2010/main" val="7608910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58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22EC9B-BC62-4F39-A05D-0B5935DA3F3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INSPIRED BY Cleveland</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and Preston</a:t>
            </a: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4" descr="A close up of a map&#10;&#10;Description automatically generated">
            <a:extLst>
              <a:ext uri="{FF2B5EF4-FFF2-40B4-BE49-F238E27FC236}">
                <a16:creationId xmlns:a16="http://schemas.microsoft.com/office/drawing/2014/main" xmlns="" id="{29F3E9AE-9E4D-4296-822C-D01E66CFCED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5" r="713" b="-2"/>
          <a:stretch/>
        </p:blipFill>
        <p:spPr>
          <a:xfrm>
            <a:off x="5192211" y="492573"/>
            <a:ext cx="6476767" cy="5880796"/>
          </a:xfrm>
          <a:prstGeom prst="rect">
            <a:avLst/>
          </a:prstGeom>
        </p:spPr>
      </p:pic>
      <p:sp>
        <p:nvSpPr>
          <p:cNvPr id="3" name="TextBox 2">
            <a:extLst>
              <a:ext uri="{FF2B5EF4-FFF2-40B4-BE49-F238E27FC236}">
                <a16:creationId xmlns:a16="http://schemas.microsoft.com/office/drawing/2014/main" xmlns="" id="{80FE36CF-6069-4825-B413-4ECA602E4A96}"/>
              </a:ext>
            </a:extLst>
          </p:cNvPr>
          <p:cNvSpPr txBox="1"/>
          <p:nvPr/>
        </p:nvSpPr>
        <p:spPr>
          <a:xfrm>
            <a:off x="523022" y="4210535"/>
            <a:ext cx="4332307" cy="2800767"/>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bg1"/>
                </a:solidFill>
              </a:rPr>
              <a:t>A job alone is not enough</a:t>
            </a:r>
          </a:p>
          <a:p>
            <a:pPr marL="285750" indent="-285750">
              <a:buFont typeface="Arial" panose="020B0604020202020204" pitchFamily="34" charset="0"/>
              <a:buChar char="•"/>
            </a:pPr>
            <a:r>
              <a:rPr lang="en-GB" sz="2000" b="1" dirty="0">
                <a:solidFill>
                  <a:schemeClr val="bg1"/>
                </a:solidFill>
              </a:rPr>
              <a:t>Employment must be created near where people live</a:t>
            </a:r>
          </a:p>
          <a:p>
            <a:pPr marL="285750" indent="-285750">
              <a:buFont typeface="Arial" panose="020B0604020202020204" pitchFamily="34" charset="0"/>
              <a:buChar char="•"/>
            </a:pPr>
            <a:r>
              <a:rPr lang="en-GB" sz="2000" b="1" dirty="0">
                <a:solidFill>
                  <a:schemeClr val="bg1"/>
                </a:solidFill>
              </a:rPr>
              <a:t>Jobs must be available to the most disadvantaged residents</a:t>
            </a:r>
          </a:p>
          <a:p>
            <a:pPr marL="285750" indent="-285750">
              <a:buFont typeface="Arial" panose="020B0604020202020204" pitchFamily="34" charset="0"/>
              <a:buChar char="•"/>
            </a:pPr>
            <a:r>
              <a:rPr lang="en-GB" sz="2000" b="1" dirty="0">
                <a:solidFill>
                  <a:schemeClr val="bg1"/>
                </a:solidFill>
              </a:rPr>
              <a:t>Local assets must be leverage to re-build the local economy</a:t>
            </a:r>
          </a:p>
          <a:p>
            <a:endParaRPr lang="en-GB" dirty="0"/>
          </a:p>
          <a:p>
            <a:endParaRPr lang="en-GB" dirty="0"/>
          </a:p>
        </p:txBody>
      </p:sp>
    </p:spTree>
    <p:extLst>
      <p:ext uri="{BB962C8B-B14F-4D97-AF65-F5344CB8AC3E}">
        <p14:creationId xmlns:p14="http://schemas.microsoft.com/office/powerpoint/2010/main" val="329853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0623FCA-1D25-4CB8-AEA7-81B5D8523459}"/>
              </a:ext>
            </a:extLst>
          </p:cNvPr>
          <p:cNvSpPr>
            <a:spLocks noGrp="1"/>
          </p:cNvSpPr>
          <p:nvPr>
            <p:ph type="title"/>
          </p:nvPr>
        </p:nvSpPr>
        <p:spPr>
          <a:xfrm>
            <a:off x="838200" y="811161"/>
            <a:ext cx="3335594" cy="5403370"/>
          </a:xfrm>
        </p:spPr>
        <p:txBody>
          <a:bodyPr>
            <a:normAutofit/>
          </a:bodyPr>
          <a:lstStyle/>
          <a:p>
            <a:r>
              <a:rPr lang="en-GB" dirty="0">
                <a:solidFill>
                  <a:srgbClr val="FFFFFF"/>
                </a:solidFill>
              </a:rPr>
              <a:t>Key Elements for Building Local Wealth</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(from the Charter for Change – DTNI/CLES)</a:t>
            </a:r>
          </a:p>
        </p:txBody>
      </p:sp>
      <p:sp>
        <p:nvSpPr>
          <p:cNvPr id="21" name="Rectangle 20">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xmlns="" id="{0F8AF5A0-B455-427F-AEF3-8CFE084F4B99}"/>
              </a:ext>
            </a:extLst>
          </p:cNvPr>
          <p:cNvGraphicFramePr/>
          <p:nvPr>
            <p:extLst>
              <p:ext uri="{D42A27DB-BD31-4B8C-83A1-F6EECF244321}">
                <p14:modId xmlns:p14="http://schemas.microsoft.com/office/powerpoint/2010/main" val="179418230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42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F032396-AE7E-4100-B417-FC579FB25647}"/>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Project Structure</a:t>
            </a:r>
          </a:p>
        </p:txBody>
      </p:sp>
      <p:graphicFrame>
        <p:nvGraphicFramePr>
          <p:cNvPr id="5" name="Content Placeholder 2">
            <a:extLst>
              <a:ext uri="{FF2B5EF4-FFF2-40B4-BE49-F238E27FC236}">
                <a16:creationId xmlns:a16="http://schemas.microsoft.com/office/drawing/2014/main" xmlns="" id="{8CEFB4E4-F1D5-44F9-AC10-9E5E412272F2}"/>
              </a:ext>
            </a:extLst>
          </p:cNvPr>
          <p:cNvGraphicFramePr>
            <a:graphicFrameLocks noGrp="1"/>
          </p:cNvGraphicFramePr>
          <p:nvPr>
            <p:ph idx="1"/>
            <p:extLst>
              <p:ext uri="{D42A27DB-BD31-4B8C-83A1-F6EECF244321}">
                <p14:modId xmlns:p14="http://schemas.microsoft.com/office/powerpoint/2010/main" val="261656733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0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324D2FB6-E733-42AF-B2DE-B8B31BD4BC93}"/>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Initial reactions and responses to the project</a:t>
            </a:r>
          </a:p>
        </p:txBody>
      </p:sp>
      <p:graphicFrame>
        <p:nvGraphicFramePr>
          <p:cNvPr id="7" name="Content Placeholder 4">
            <a:extLst>
              <a:ext uri="{FF2B5EF4-FFF2-40B4-BE49-F238E27FC236}">
                <a16:creationId xmlns:a16="http://schemas.microsoft.com/office/drawing/2014/main" xmlns="" id="{D8252F91-7E14-4556-B1B5-A71E921BF89F}"/>
              </a:ext>
            </a:extLst>
          </p:cNvPr>
          <p:cNvGraphicFramePr>
            <a:graphicFrameLocks noGrp="1"/>
          </p:cNvGraphicFramePr>
          <p:nvPr>
            <p:ph idx="1"/>
            <p:extLst>
              <p:ext uri="{D42A27DB-BD31-4B8C-83A1-F6EECF244321}">
                <p14:modId xmlns:p14="http://schemas.microsoft.com/office/powerpoint/2010/main" val="7171792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15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1037</Words>
  <Application>Microsoft Office PowerPoint</Application>
  <PresentationFormat>Widescreen</PresentationFormat>
  <Paragraphs>105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Building Community Wealth in NI</vt:lpstr>
      <vt:lpstr>Is Northern Ireland a place of inequalities?</vt:lpstr>
      <vt:lpstr>Where is the Peace Dividend?</vt:lpstr>
      <vt:lpstr>Economic Development in NI</vt:lpstr>
      <vt:lpstr>‘Creating Resilient Local Economies’ Project 2019</vt:lpstr>
      <vt:lpstr>INSPIRED BY Cleveland and Preston</vt:lpstr>
      <vt:lpstr>Key Elements for Building Local Wealth  (from the Charter for Change – DTNI/CLES)</vt:lpstr>
      <vt:lpstr>Project Structure</vt:lpstr>
      <vt:lpstr>Initial reactions and responses to the project</vt:lpstr>
      <vt:lpstr>PowerPoint Presentation</vt:lpstr>
      <vt:lpstr>Some signs of change</vt:lpstr>
      <vt:lpstr>Troubled Reflections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Community Wealth in NI</dc:title>
  <dc:creator>tiziana ohara</dc:creator>
  <cp:lastModifiedBy>Aileen</cp:lastModifiedBy>
  <cp:revision>29</cp:revision>
  <cp:lastPrinted>2019-08-31T14:56:22Z</cp:lastPrinted>
  <dcterms:created xsi:type="dcterms:W3CDTF">2019-08-31T14:12:48Z</dcterms:created>
  <dcterms:modified xsi:type="dcterms:W3CDTF">2019-09-01T09:16:48Z</dcterms:modified>
</cp:coreProperties>
</file>