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Kaushan Script" panose="020B0604020202020204" charset="0"/>
      <p:regular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Lato Black" panose="020B0604020202020204" charset="0"/>
      <p:bold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3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23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159" name="Google Shape;1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f26d7903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5f26d79034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f26d79034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f26d7903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f26d79034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f26d79034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f26d7903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5f26d79034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</a:t>
            </a: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5f26d79034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f26d7903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5f26d79034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5f26d79034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f26d7903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5f26d79034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5f26d79034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063bc552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6063bc552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6063bc552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f26d790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5f26d7903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5f26d7903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id="145" name="Google Shape;14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A close up of a logo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782" y="-19280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6819288" y="-505491"/>
            <a:ext cx="4926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"Building Local Economies" </a:t>
            </a:r>
            <a:endParaRPr sz="48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260142" y="5262051"/>
            <a:ext cx="73875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Sarah Deas, Global Council</a:t>
            </a:r>
            <a:endParaRPr sz="3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Wellbeing Economy Alliance</a:t>
            </a:r>
            <a:endParaRPr sz="3600"/>
          </a:p>
        </p:txBody>
      </p:sp>
      <p:sp>
        <p:nvSpPr>
          <p:cNvPr id="92" name="Google Shape;92;p13"/>
          <p:cNvSpPr txBox="1"/>
          <p:nvPr/>
        </p:nvSpPr>
        <p:spPr>
          <a:xfrm>
            <a:off x="10984503" y="2747469"/>
            <a:ext cx="2004900" cy="20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8979720" y="2276255"/>
            <a:ext cx="2004775" cy="200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l="2500" t="12278" r="34569" b="31339"/>
          <a:stretch/>
        </p:blipFill>
        <p:spPr>
          <a:xfrm>
            <a:off x="495299" y="0"/>
            <a:ext cx="11201401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1806604" y="1725965"/>
            <a:ext cx="8217463" cy="232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 </a:t>
            </a:r>
            <a:r>
              <a:rPr lang="en-US" sz="9000" b="1">
                <a:solidFill>
                  <a:srgbClr val="0075AE"/>
                </a:solidFill>
                <a:latin typeface="Lato Black"/>
                <a:ea typeface="Lato Black"/>
                <a:cs typeface="Lato Black"/>
                <a:sym typeface="Lato Black"/>
              </a:rPr>
              <a:t>Wellbeing Economy</a:t>
            </a:r>
            <a:r>
              <a:rPr lang="en-US" sz="90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1826" y="7412"/>
            <a:ext cx="6962719" cy="68431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157327" y="3520825"/>
            <a:ext cx="27183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Paradigm shift</a:t>
            </a:r>
            <a:endParaRPr sz="4800"/>
          </a:p>
        </p:txBody>
      </p:sp>
      <p:cxnSp>
        <p:nvCxnSpPr>
          <p:cNvPr id="169" name="Google Shape;169;p24"/>
          <p:cNvCxnSpPr/>
          <p:nvPr/>
        </p:nvCxnSpPr>
        <p:spPr>
          <a:xfrm>
            <a:off x="252328" y="6134750"/>
            <a:ext cx="1766400" cy="0"/>
          </a:xfrm>
          <a:prstGeom prst="straightConnector1">
            <a:avLst/>
          </a:prstGeom>
          <a:noFill/>
          <a:ln w="12700" cap="flat" cmpd="sng">
            <a:solidFill>
              <a:srgbClr val="F7CA1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6096000" y="3448248"/>
            <a:ext cx="595312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Getting the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economy to do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more of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the heavy lifting</a:t>
            </a:r>
            <a:endParaRPr/>
          </a:p>
        </p:txBody>
      </p:sp>
      <p:cxnSp>
        <p:nvCxnSpPr>
          <p:cNvPr id="181" name="Google Shape;181;p26"/>
          <p:cNvCxnSpPr/>
          <p:nvPr/>
        </p:nvCxnSpPr>
        <p:spPr>
          <a:xfrm>
            <a:off x="8658225" y="3028752"/>
            <a:ext cx="3390898" cy="0"/>
          </a:xfrm>
          <a:prstGeom prst="straightConnector1">
            <a:avLst/>
          </a:prstGeom>
          <a:noFill/>
          <a:ln w="12700" cap="flat" cmpd="sng">
            <a:solidFill>
              <a:srgbClr val="F7CA1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/>
        </p:nvSpPr>
        <p:spPr>
          <a:xfrm>
            <a:off x="157327" y="3520825"/>
            <a:ext cx="27183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Business models</a:t>
            </a:r>
            <a:endParaRPr sz="4800"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 l="32929" t="3682" r="32629" b="2137"/>
          <a:stretch/>
        </p:blipFill>
        <p:spPr>
          <a:xfrm>
            <a:off x="10163602" y="4015050"/>
            <a:ext cx="2028397" cy="28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 rotWithShape="1">
          <a:blip r:embed="rId4">
            <a:alphaModFix/>
          </a:blip>
          <a:srcRect t="23527" b="18194"/>
          <a:stretch/>
        </p:blipFill>
        <p:spPr>
          <a:xfrm>
            <a:off x="4461302" y="4851987"/>
            <a:ext cx="4382126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7300" y="431225"/>
            <a:ext cx="7118525" cy="467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59800" y="116250"/>
            <a:ext cx="3115945" cy="168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7"/>
          <p:cNvCxnSpPr/>
          <p:nvPr/>
        </p:nvCxnSpPr>
        <p:spPr>
          <a:xfrm rot="10800000">
            <a:off x="2655115" y="434405"/>
            <a:ext cx="0" cy="59892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3941154" y="3007949"/>
            <a:ext cx="8086723" cy="3656609"/>
          </a:xfrm>
          <a:prstGeom prst="rect">
            <a:avLst/>
          </a:prstGeom>
          <a:solidFill>
            <a:srgbClr val="333A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8"/>
          <p:cNvCxnSpPr/>
          <p:nvPr/>
        </p:nvCxnSpPr>
        <p:spPr>
          <a:xfrm>
            <a:off x="391428" y="6282123"/>
            <a:ext cx="3934387" cy="0"/>
          </a:xfrm>
          <a:prstGeom prst="straightConnector1">
            <a:avLst/>
          </a:prstGeom>
          <a:noFill/>
          <a:ln w="12700" cap="flat" cmpd="sng">
            <a:solidFill>
              <a:srgbClr val="F7CA1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28" y="321734"/>
            <a:ext cx="4070741" cy="432808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424313" y="4649821"/>
            <a:ext cx="65766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Collaborative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Circular economy</a:t>
            </a:r>
            <a:endParaRPr sz="40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4712" y="321734"/>
            <a:ext cx="7092216" cy="615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/>
        </p:nvSpPr>
        <p:spPr>
          <a:xfrm>
            <a:off x="202076" y="2125975"/>
            <a:ext cx="23775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‘Preston model’</a:t>
            </a:r>
            <a:endParaRPr/>
          </a:p>
        </p:txBody>
      </p:sp>
      <p:cxnSp>
        <p:nvCxnSpPr>
          <p:cNvPr id="209" name="Google Shape;209;p29"/>
          <p:cNvCxnSpPr/>
          <p:nvPr/>
        </p:nvCxnSpPr>
        <p:spPr>
          <a:xfrm rot="10800000">
            <a:off x="2834640" y="480180"/>
            <a:ext cx="0" cy="59892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175" y="783500"/>
            <a:ext cx="8978825" cy="53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6271" y="0"/>
            <a:ext cx="791726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 t="4389" b="29124"/>
          <a:stretch/>
        </p:blipFill>
        <p:spPr>
          <a:xfrm>
            <a:off x="1" y="594"/>
            <a:ext cx="12192000" cy="685740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/>
        </p:nvSpPr>
        <p:spPr>
          <a:xfrm rot="588100">
            <a:off x="509601" y="1408530"/>
            <a:ext cx="7278038" cy="2585334"/>
          </a:xfrm>
          <a:prstGeom prst="rect">
            <a:avLst/>
          </a:prstGeom>
          <a:solidFill>
            <a:srgbClr val="C4E0B2">
              <a:alpha val="8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From fixing and redistributing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getting it right first time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59328" y="3939488"/>
            <a:ext cx="26463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Lato"/>
              <a:buNone/>
            </a:pPr>
            <a:r>
              <a:rPr lang="en-US" b="1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Economic Growth</a:t>
            </a:r>
            <a:endParaRPr/>
          </a:p>
        </p:txBody>
      </p:sp>
      <p:cxnSp>
        <p:nvCxnSpPr>
          <p:cNvPr id="100" name="Google Shape;100;p14"/>
          <p:cNvCxnSpPr/>
          <p:nvPr/>
        </p:nvCxnSpPr>
        <p:spPr>
          <a:xfrm>
            <a:off x="252328" y="6134750"/>
            <a:ext cx="1766400" cy="0"/>
          </a:xfrm>
          <a:prstGeom prst="straightConnector1">
            <a:avLst/>
          </a:prstGeom>
          <a:noFill/>
          <a:ln w="12700" cap="flat" cmpd="sng">
            <a:solidFill>
              <a:srgbClr val="F7CA1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164" y="0"/>
            <a:ext cx="78377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465" y="0"/>
            <a:ext cx="450707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32"/>
          <p:cNvCxnSpPr/>
          <p:nvPr/>
        </p:nvCxnSpPr>
        <p:spPr>
          <a:xfrm rot="10800000">
            <a:off x="2834640" y="480180"/>
            <a:ext cx="0" cy="59892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32"/>
          <p:cNvSpPr txBox="1"/>
          <p:nvPr/>
        </p:nvSpPr>
        <p:spPr>
          <a:xfrm>
            <a:off x="343302" y="2776900"/>
            <a:ext cx="27183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WEAll</a:t>
            </a:r>
            <a:endParaRPr sz="6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/>
        </p:nvSpPr>
        <p:spPr>
          <a:xfrm>
            <a:off x="5735638" y="476251"/>
            <a:ext cx="42481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00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838200" y="1149927"/>
            <a:ext cx="10515600" cy="502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547"/>
              <a:buNone/>
            </a:pPr>
            <a:r>
              <a:rPr lang="en-US" sz="26547" b="1">
                <a:solidFill>
                  <a:schemeClr val="accent4"/>
                </a:solidFill>
              </a:rPr>
              <a:t>90+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6567"/>
              <a:buNone/>
            </a:pPr>
            <a:r>
              <a:rPr lang="en-US" sz="6567" b="1">
                <a:solidFill>
                  <a:schemeClr val="accent4"/>
                </a:solidFill>
              </a:rPr>
              <a:t>WEAll’s (growing) membership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/>
        </p:nvSpPr>
        <p:spPr>
          <a:xfrm>
            <a:off x="2" y="2683175"/>
            <a:ext cx="27183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Why governments should prioritise wellbeing</a:t>
            </a:r>
            <a:endParaRPr sz="3600"/>
          </a:p>
        </p:txBody>
      </p:sp>
      <p:cxnSp>
        <p:nvCxnSpPr>
          <p:cNvPr id="248" name="Google Shape;248;p35"/>
          <p:cNvCxnSpPr/>
          <p:nvPr/>
        </p:nvCxnSpPr>
        <p:spPr>
          <a:xfrm>
            <a:off x="252328" y="6134750"/>
            <a:ext cx="1766400" cy="0"/>
          </a:xfrm>
          <a:prstGeom prst="straightConnector1">
            <a:avLst/>
          </a:prstGeom>
          <a:noFill/>
          <a:ln w="12700" cap="flat" cmpd="sng">
            <a:solidFill>
              <a:srgbClr val="F7CA1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9" name="Google Shape;2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625" y="816550"/>
            <a:ext cx="9316375" cy="60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525" y="4764350"/>
            <a:ext cx="1995050" cy="16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625" y="0"/>
            <a:ext cx="5073750" cy="676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6"/>
          <p:cNvCxnSpPr/>
          <p:nvPr/>
        </p:nvCxnSpPr>
        <p:spPr>
          <a:xfrm rot="10800000">
            <a:off x="3638215" y="434405"/>
            <a:ext cx="0" cy="59892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p36"/>
          <p:cNvSpPr txBox="1"/>
          <p:nvPr/>
        </p:nvSpPr>
        <p:spPr>
          <a:xfrm>
            <a:off x="0" y="1198150"/>
            <a:ext cx="3638100" cy="3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Mayfield &amp; Easthouses Development Trust</a:t>
            </a:r>
            <a:endParaRPr sz="4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838199" y="851095"/>
            <a:ext cx="10515600" cy="11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C000"/>
                </a:solidFill>
              </a:rPr>
              <a:t>Thank you!</a:t>
            </a:r>
            <a:endParaRPr sz="5400" b="1">
              <a:solidFill>
                <a:srgbClr val="FFC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Calibri"/>
              <a:buNone/>
            </a:pPr>
            <a:r>
              <a:rPr lang="en-US" sz="700" b="1">
                <a:solidFill>
                  <a:srgbClr val="FFC000"/>
                </a:solidFill>
              </a:rPr>
              <a:t/>
            </a:r>
            <a:br>
              <a:rPr lang="en-US" sz="700" b="1">
                <a:solidFill>
                  <a:srgbClr val="FFC000"/>
                </a:solidFill>
              </a:rPr>
            </a:br>
            <a:r>
              <a:rPr lang="en-US" sz="4800" b="1">
                <a:solidFill>
                  <a:srgbClr val="FFC000"/>
                </a:solidFill>
              </a:rPr>
              <a:t>www.wellbeingeconomy.org/scotland</a:t>
            </a:r>
            <a:endParaRPr sz="4800" b="1">
              <a:solidFill>
                <a:srgbClr val="FFC000"/>
              </a:solidFill>
            </a:endParaRPr>
          </a:p>
        </p:txBody>
      </p:sp>
      <p:pic>
        <p:nvPicPr>
          <p:cNvPr id="264" name="Google Shape;26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3850" y="2953925"/>
            <a:ext cx="5624301" cy="2788201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159328" y="3218813"/>
            <a:ext cx="26463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Lato"/>
              <a:buNone/>
            </a:pPr>
            <a:r>
              <a:rPr lang="en-US" b="1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An unevenly shared harvest</a:t>
            </a:r>
            <a:endParaRPr/>
          </a:p>
        </p:txBody>
      </p:sp>
      <p:pic>
        <p:nvPicPr>
          <p:cNvPr id="114" name="Google Shape;114;p16" descr="page3image38116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32" t="11170" r="-1131" b="19340"/>
          <a:stretch/>
        </p:blipFill>
        <p:spPr>
          <a:xfrm>
            <a:off x="2805546" y="0"/>
            <a:ext cx="9559636" cy="68579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6"/>
          <p:cNvCxnSpPr/>
          <p:nvPr/>
        </p:nvCxnSpPr>
        <p:spPr>
          <a:xfrm>
            <a:off x="322053" y="5716275"/>
            <a:ext cx="1766400" cy="0"/>
          </a:xfrm>
          <a:prstGeom prst="straightConnector1">
            <a:avLst/>
          </a:prstGeom>
          <a:noFill/>
          <a:ln w="12700" cap="flat" cmpd="sng">
            <a:solidFill>
              <a:srgbClr val="F7CA1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9563" y="0"/>
            <a:ext cx="5818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320039" y="2125980"/>
            <a:ext cx="225966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Growth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that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hurts</a:t>
            </a:r>
            <a:endParaRPr/>
          </a:p>
        </p:txBody>
      </p:sp>
      <p:cxnSp>
        <p:nvCxnSpPr>
          <p:cNvPr id="123" name="Google Shape;123;p17"/>
          <p:cNvCxnSpPr/>
          <p:nvPr/>
        </p:nvCxnSpPr>
        <p:spPr>
          <a:xfrm rot="10800000">
            <a:off x="2834640" y="480060"/>
            <a:ext cx="0" cy="598932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l="2359" t="7255" r="1123"/>
          <a:stretch/>
        </p:blipFill>
        <p:spPr>
          <a:xfrm>
            <a:off x="38184" y="0"/>
            <a:ext cx="1215381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320039" y="2125980"/>
            <a:ext cx="2259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Climate change</a:t>
            </a:r>
            <a:endParaRPr/>
          </a:p>
        </p:txBody>
      </p:sp>
      <p:cxnSp>
        <p:nvCxnSpPr>
          <p:cNvPr id="140" name="Google Shape;140;p20"/>
          <p:cNvCxnSpPr/>
          <p:nvPr/>
        </p:nvCxnSpPr>
        <p:spPr>
          <a:xfrm rot="10800000">
            <a:off x="2834640" y="480180"/>
            <a:ext cx="0" cy="59892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825" y="817463"/>
            <a:ext cx="7318051" cy="53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3356300" y="2278223"/>
            <a:ext cx="105156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Char char="•"/>
            </a:pPr>
            <a:r>
              <a:rPr lang="en-US" sz="3600" b="1">
                <a:solidFill>
                  <a:schemeClr val="accent4"/>
                </a:solidFill>
              </a:rPr>
              <a:t>Diminishing marginal returns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Char char="•"/>
            </a:pPr>
            <a:r>
              <a:rPr lang="en-US" sz="3600" b="1">
                <a:solidFill>
                  <a:schemeClr val="accent4"/>
                </a:solidFill>
              </a:rPr>
              <a:t>Failure demand + defensive expenditure + consolation goods = uneconomic growth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Char char="•"/>
            </a:pPr>
            <a:r>
              <a:rPr lang="en-US" sz="3600" b="1">
                <a:solidFill>
                  <a:schemeClr val="accent4"/>
                </a:solidFill>
              </a:rPr>
              <a:t>Pseudo-satisfiers</a:t>
            </a:r>
            <a:endParaRPr sz="3600"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13" y="1052513"/>
            <a:ext cx="3038475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5277173" y="451425"/>
            <a:ext cx="5037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3 key concepts</a:t>
            </a:r>
            <a:endParaRPr sz="6000"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675" y="1596000"/>
            <a:ext cx="6362700" cy="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Custom</PresentationFormat>
  <Paragraphs>52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Kaushan Script</vt:lpstr>
      <vt:lpstr>Lato</vt:lpstr>
      <vt:lpstr>Lato Black</vt:lpstr>
      <vt:lpstr>Office Theme</vt:lpstr>
      <vt:lpstr>PowerPoint Presentation</vt:lpstr>
      <vt:lpstr>Economic Growth</vt:lpstr>
      <vt:lpstr>PowerPoint Presentation</vt:lpstr>
      <vt:lpstr>An unevenly shared harvest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www.wellbeingeconomy.org/scotland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Aileen</dc:creator>
  <cp:lastModifiedBy>Aileen</cp:lastModifiedBy>
  <cp:revision>1</cp:revision>
  <dcterms:modified xsi:type="dcterms:W3CDTF">2019-08-30T13:15:12Z</dcterms:modified>
</cp:coreProperties>
</file>